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147471259" r:id="rId4"/>
    <p:sldId id="2147471256" r:id="rId5"/>
    <p:sldId id="2147471260" r:id="rId6"/>
    <p:sldId id="2147471263" r:id="rId7"/>
    <p:sldId id="2147471262" r:id="rId8"/>
    <p:sldId id="257" r:id="rId9"/>
    <p:sldId id="2147471264" r:id="rId10"/>
    <p:sldId id="2147471265" r:id="rId11"/>
    <p:sldId id="2147471266" r:id="rId12"/>
    <p:sldId id="274" r:id="rId13"/>
    <p:sldId id="275" r:id="rId14"/>
    <p:sldId id="276" r:id="rId15"/>
    <p:sldId id="277" r:id="rId16"/>
    <p:sldId id="278" r:id="rId17"/>
    <p:sldId id="2147471267" r:id="rId18"/>
    <p:sldId id="2147471268" r:id="rId1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7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53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00171289296918"/>
          <c:y val="9.2996669448268357E-2"/>
          <c:w val="0.80088547050433978"/>
          <c:h val="0.78885595916532281"/>
        </c:manualLayout>
      </c:layout>
      <c:scatterChart>
        <c:scatterStyle val="line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47625">
              <a:noFill/>
            </a:ln>
            <a:effectLst/>
          </c:spPr>
          <c:xVal>
            <c:numRef>
              <c:f>Feuil1!$A$2:$A$7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</c:numCache>
            </c:numRef>
          </c:xVal>
          <c:yVal>
            <c:numRef>
              <c:f>Feuil1!$B$2:$B$7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8E5-483A-9A23-BE03F5E3A2CD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47625">
              <a:noFill/>
            </a:ln>
            <a:effectLst/>
          </c:spPr>
          <c:xVal>
            <c:numRef>
              <c:f>Feuil1!$A$2:$A$7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</c:numCache>
            </c:numRef>
          </c:xVal>
          <c:yVal>
            <c:numRef>
              <c:f>Feuil1!$C$2:$C$7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8E5-483A-9A23-BE03F5E3A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2088232"/>
        <c:axId val="-2100180248"/>
      </c:scatterChart>
      <c:valAx>
        <c:axId val="-2142088232"/>
        <c:scaling>
          <c:orientation val="minMax"/>
          <c:max val="24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-2100180248"/>
        <c:crosses val="autoZero"/>
        <c:crossBetween val="midCat"/>
        <c:majorUnit val="3"/>
      </c:valAx>
      <c:valAx>
        <c:axId val="-2100180248"/>
        <c:scaling>
          <c:orientation val="minMax"/>
          <c:max val="1"/>
          <c:min val="0"/>
        </c:scaling>
        <c:delete val="0"/>
        <c:axPos val="l"/>
        <c:numFmt formatCode="#,##0.0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-2142088232"/>
        <c:crosses val="autoZero"/>
        <c:crossBetween val="midCat"/>
        <c:majorUnit val="0.25"/>
      </c:valAx>
      <c:spPr>
        <a:noFill/>
        <a:ln w="25319">
          <a:noFill/>
        </a:ln>
      </c:spPr>
    </c:plotArea>
    <c:plotVisOnly val="1"/>
    <c:dispBlanksAs val="gap"/>
    <c:showDLblsOverMax val="0"/>
  </c:chart>
  <c:spPr>
    <a:noFill/>
    <a:ln w="3165">
      <a:noFill/>
      <a:prstDash val="solid"/>
    </a:ln>
  </c:spPr>
  <c:txPr>
    <a:bodyPr/>
    <a:lstStyle/>
    <a:p>
      <a:pPr>
        <a:defRPr sz="1000">
          <a:latin typeface="Arial"/>
          <a:cs typeface="Arial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00171289296918"/>
          <c:y val="9.2996669448268357E-2"/>
          <c:w val="0.80088547050433978"/>
          <c:h val="0.78885595916532281"/>
        </c:manualLayout>
      </c:layout>
      <c:scatterChart>
        <c:scatterStyle val="line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47625">
              <a:noFill/>
            </a:ln>
            <a:effectLst/>
          </c:spPr>
          <c:xVal>
            <c:numRef>
              <c:f>Feuil1!$A$2:$A$7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</c:numCache>
            </c:numRef>
          </c:xVal>
          <c:yVal>
            <c:numRef>
              <c:f>Feuil1!$B$2:$B$7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8E5-483A-9A23-BE03F5E3A2CD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47625">
              <a:noFill/>
            </a:ln>
            <a:effectLst/>
          </c:spPr>
          <c:xVal>
            <c:numRef>
              <c:f>Feuil1!$A$2:$A$7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</c:numCache>
            </c:numRef>
          </c:xVal>
          <c:yVal>
            <c:numRef>
              <c:f>Feuil1!$C$2:$C$7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8E5-483A-9A23-BE03F5E3A2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2088232"/>
        <c:axId val="-2100180248"/>
      </c:scatterChart>
      <c:valAx>
        <c:axId val="-2142088232"/>
        <c:scaling>
          <c:orientation val="minMax"/>
          <c:max val="24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-2100180248"/>
        <c:crosses val="autoZero"/>
        <c:crossBetween val="midCat"/>
        <c:majorUnit val="3"/>
      </c:valAx>
      <c:valAx>
        <c:axId val="-2100180248"/>
        <c:scaling>
          <c:orientation val="minMax"/>
          <c:max val="1"/>
          <c:min val="0"/>
        </c:scaling>
        <c:delete val="0"/>
        <c:axPos val="l"/>
        <c:numFmt formatCode="#,##0.0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-2142088232"/>
        <c:crosses val="autoZero"/>
        <c:crossBetween val="midCat"/>
        <c:majorUnit val="0.25"/>
      </c:valAx>
      <c:spPr>
        <a:noFill/>
        <a:ln w="25319">
          <a:noFill/>
        </a:ln>
      </c:spPr>
    </c:plotArea>
    <c:plotVisOnly val="1"/>
    <c:dispBlanksAs val="gap"/>
    <c:showDLblsOverMax val="0"/>
  </c:chart>
  <c:spPr>
    <a:noFill/>
    <a:ln w="3165">
      <a:noFill/>
      <a:prstDash val="solid"/>
    </a:ln>
  </c:spPr>
  <c:txPr>
    <a:bodyPr/>
    <a:lstStyle/>
    <a:p>
      <a:pPr>
        <a:defRPr sz="1000">
          <a:latin typeface="Arial"/>
          <a:cs typeface="Arial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00171289296918"/>
          <c:y val="9.2996669448268357E-2"/>
          <c:w val="0.80088547050433978"/>
          <c:h val="0.78885595916532281"/>
        </c:manualLayout>
      </c:layout>
      <c:scatterChart>
        <c:scatterStyle val="line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47625">
              <a:noFill/>
            </a:ln>
            <a:effectLst/>
          </c:spPr>
          <c:xVal>
            <c:numRef>
              <c:f>Feuil1!$A$2:$A$7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</c:numCache>
            </c:numRef>
          </c:xVal>
          <c:yVal>
            <c:numRef>
              <c:f>Feuil1!$B$2:$B$7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B09-4A97-878C-28F0F8294D2F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47625">
              <a:noFill/>
            </a:ln>
            <a:effectLst/>
          </c:spPr>
          <c:xVal>
            <c:numRef>
              <c:f>Feuil1!$A$2:$A$7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</c:numCache>
            </c:numRef>
          </c:xVal>
          <c:yVal>
            <c:numRef>
              <c:f>Feuil1!$C$2:$C$7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B09-4A97-878C-28F0F8294D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2088232"/>
        <c:axId val="-2100180248"/>
      </c:scatterChart>
      <c:valAx>
        <c:axId val="-2142088232"/>
        <c:scaling>
          <c:orientation val="minMax"/>
          <c:max val="24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-2100180248"/>
        <c:crosses val="autoZero"/>
        <c:crossBetween val="midCat"/>
        <c:majorUnit val="3"/>
      </c:valAx>
      <c:valAx>
        <c:axId val="-2100180248"/>
        <c:scaling>
          <c:orientation val="minMax"/>
          <c:max val="1"/>
          <c:min val="0"/>
        </c:scaling>
        <c:delete val="0"/>
        <c:axPos val="l"/>
        <c:numFmt formatCode="#,##0.0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-2142088232"/>
        <c:crosses val="autoZero"/>
        <c:crossBetween val="midCat"/>
        <c:majorUnit val="0.25"/>
      </c:valAx>
      <c:spPr>
        <a:noFill/>
        <a:ln w="25319">
          <a:noFill/>
        </a:ln>
      </c:spPr>
    </c:plotArea>
    <c:plotVisOnly val="1"/>
    <c:dispBlanksAs val="gap"/>
    <c:showDLblsOverMax val="0"/>
  </c:chart>
  <c:spPr>
    <a:noFill/>
    <a:ln w="3165">
      <a:noFill/>
      <a:prstDash val="solid"/>
    </a:ln>
  </c:spPr>
  <c:txPr>
    <a:bodyPr/>
    <a:lstStyle/>
    <a:p>
      <a:pPr>
        <a:defRPr sz="1000">
          <a:latin typeface="Arial"/>
          <a:cs typeface="Arial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88917865949668"/>
          <c:y val="9.2996669448268357E-2"/>
          <c:w val="0.84295483986296704"/>
          <c:h val="0.78885595916532281"/>
        </c:manualLayout>
      </c:layout>
      <c:scatterChart>
        <c:scatterStyle val="line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47625">
              <a:noFill/>
            </a:ln>
            <a:effectLst/>
          </c:spPr>
          <c:xVal>
            <c:numRef>
              <c:f>Feuil1!$A$2:$A$7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</c:numCache>
            </c:numRef>
          </c:xVal>
          <c:yVal>
            <c:numRef>
              <c:f>Feuil1!$B$2:$B$7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20E-4AC6-B1BA-960AD549CC1B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47625">
              <a:noFill/>
            </a:ln>
            <a:effectLst/>
          </c:spPr>
          <c:xVal>
            <c:numRef>
              <c:f>Feuil1!$A$2:$A$7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</c:numCache>
            </c:numRef>
          </c:xVal>
          <c:yVal>
            <c:numRef>
              <c:f>Feuil1!$C$2:$C$7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20E-4AC6-B1BA-960AD549CC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2088232"/>
        <c:axId val="-2100180248"/>
      </c:scatterChart>
      <c:valAx>
        <c:axId val="-2142088232"/>
        <c:scaling>
          <c:orientation val="minMax"/>
          <c:max val="24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-2100180248"/>
        <c:crosses val="autoZero"/>
        <c:crossBetween val="midCat"/>
        <c:majorUnit val="3"/>
      </c:valAx>
      <c:valAx>
        <c:axId val="-2100180248"/>
        <c:scaling>
          <c:orientation val="minMax"/>
          <c:max val="1"/>
          <c:min val="0"/>
        </c:scaling>
        <c:delete val="0"/>
        <c:axPos val="l"/>
        <c:numFmt formatCode="#,##0.00" sourceLinked="0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-2142088232"/>
        <c:crosses val="autoZero"/>
        <c:crossBetween val="midCat"/>
        <c:majorUnit val="0.25"/>
      </c:valAx>
      <c:spPr>
        <a:noFill/>
        <a:ln w="25319">
          <a:noFill/>
        </a:ln>
      </c:spPr>
    </c:plotArea>
    <c:plotVisOnly val="1"/>
    <c:dispBlanksAs val="gap"/>
    <c:showDLblsOverMax val="0"/>
  </c:chart>
  <c:spPr>
    <a:noFill/>
    <a:ln w="3165">
      <a:noFill/>
      <a:prstDash val="solid"/>
    </a:ln>
  </c:spPr>
  <c:txPr>
    <a:bodyPr/>
    <a:lstStyle/>
    <a:p>
      <a:pPr>
        <a:defRPr sz="1400">
          <a:latin typeface="Arial"/>
          <a:cs typeface="Arial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907956767651806E-2"/>
          <c:y val="8.9539708603845442E-2"/>
          <c:w val="0.85524199619336727"/>
          <c:h val="0.79231286493202513"/>
        </c:manualLayout>
      </c:layout>
      <c:scatterChart>
        <c:scatterStyle val="lineMarker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ln w="47625">
              <a:noFill/>
            </a:ln>
            <a:effectLst/>
          </c:spPr>
          <c:xVal>
            <c:numRef>
              <c:f>Feuil1!$A$2:$A$7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</c:numCache>
            </c:numRef>
          </c:xVal>
          <c:yVal>
            <c:numRef>
              <c:f>Feuil1!$B$2:$B$7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757-424B-A1AC-08FDBBAEAD5A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Série 2</c:v>
                </c:pt>
              </c:strCache>
            </c:strRef>
          </c:tx>
          <c:spPr>
            <a:ln w="47625">
              <a:noFill/>
            </a:ln>
            <a:effectLst/>
          </c:spPr>
          <c:xVal>
            <c:numRef>
              <c:f>Feuil1!$A$2:$A$7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13</c:v>
                </c:pt>
              </c:numCache>
            </c:numRef>
          </c:xVal>
          <c:yVal>
            <c:numRef>
              <c:f>Feuil1!$C$2:$C$7</c:f>
              <c:numCache>
                <c:formatCode>General</c:formatCode>
                <c:ptCount val="6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757-424B-A1AC-08FDBBAEAD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2088232"/>
        <c:axId val="-2100180248"/>
      </c:scatterChart>
      <c:valAx>
        <c:axId val="-2142088232"/>
        <c:scaling>
          <c:orientation val="minMax"/>
          <c:max val="24"/>
          <c:min val="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-2100180248"/>
        <c:crosses val="autoZero"/>
        <c:crossBetween val="midCat"/>
        <c:majorUnit val="3"/>
      </c:valAx>
      <c:valAx>
        <c:axId val="-210018024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2700">
            <a:solidFill>
              <a:schemeClr val="tx1"/>
            </a:solidFill>
            <a:prstDash val="solid"/>
          </a:ln>
        </c:spPr>
        <c:crossAx val="-2142088232"/>
        <c:crosses val="autoZero"/>
        <c:crossBetween val="midCat"/>
        <c:majorUnit val="25"/>
      </c:valAx>
      <c:spPr>
        <a:noFill/>
        <a:ln w="25319">
          <a:noFill/>
        </a:ln>
      </c:spPr>
    </c:plotArea>
    <c:plotVisOnly val="1"/>
    <c:dispBlanksAs val="gap"/>
    <c:showDLblsOverMax val="0"/>
  </c:chart>
  <c:spPr>
    <a:noFill/>
    <a:ln w="3165">
      <a:noFill/>
      <a:prstDash val="solid"/>
    </a:ln>
  </c:spPr>
  <c:txPr>
    <a:bodyPr/>
    <a:lstStyle/>
    <a:p>
      <a:pPr>
        <a:defRPr sz="1200">
          <a:latin typeface="Arial"/>
          <a:cs typeface="Arial"/>
        </a:defRPr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E5E1AC-6775-3A42-C081-30755BC8B8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E28BE48-2E0E-D283-7A3E-109569CD5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01F74C2-ED42-847D-A11E-75429E5D4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6C37D8-AE6F-F0F0-9217-AE31EC5CC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254B8C-CB0E-6B91-44AD-9A2FEB2CF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644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31C0638-C396-E3FF-539A-E2A3139B9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0DA4D1C-2E30-DBC2-DBA3-6AC24C2EC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86D3F7-79B8-6D43-E064-086C1B90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A25100-2626-8216-9AEF-FC8326300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AAFBA8-AA5A-3FAB-6EC6-9FDCE8310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907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AD9ACFB-5118-7F6E-32CA-2C4EDCE0A5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637861-8D30-D858-036B-2785D3A496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95549F9-F914-0DFD-C19C-B7EFD97A9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8BCD9D-E3F8-08A6-2656-0AE2C0A67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F58A508-FB47-AF0A-9A82-25F10D7C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2022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85455" y="150814"/>
            <a:ext cx="10196944" cy="58737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162AF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5455" y="1754910"/>
            <a:ext cx="10196944" cy="3833090"/>
          </a:xfrm>
          <a:prstGeom prst="rect">
            <a:avLst/>
          </a:prstGeom>
        </p:spPr>
        <p:txBody>
          <a:bodyPr lIns="0" tIns="0" rIns="0" bIns="0"/>
          <a:lstStyle>
            <a:lvl1pPr marL="206375" indent="-206375">
              <a:buClr>
                <a:srgbClr val="EE7203"/>
              </a:buClr>
              <a:defRPr sz="1800">
                <a:solidFill>
                  <a:srgbClr val="000000"/>
                </a:solidFill>
              </a:defRPr>
            </a:lvl1pPr>
            <a:lvl2pPr marL="420688" indent="-180975">
              <a:spcBef>
                <a:spcPts val="400"/>
              </a:spcBef>
              <a:buClr>
                <a:srgbClr val="EE7203"/>
              </a:buClr>
              <a:defRPr sz="1600">
                <a:solidFill>
                  <a:srgbClr val="000000"/>
                </a:solidFill>
              </a:defRPr>
            </a:lvl2pPr>
            <a:lvl3pPr marL="600075" indent="-153988">
              <a:spcBef>
                <a:spcPts val="400"/>
              </a:spcBef>
              <a:buClr>
                <a:srgbClr val="EE7203"/>
              </a:buClr>
              <a:defRPr sz="1400">
                <a:solidFill>
                  <a:srgbClr val="000000"/>
                </a:solidFill>
              </a:defRPr>
            </a:lvl3pPr>
            <a:lvl4pPr marL="806450" indent="-196850">
              <a:buClr>
                <a:srgbClr val="EE7203"/>
              </a:buClr>
              <a:defRPr sz="1400">
                <a:solidFill>
                  <a:srgbClr val="000000"/>
                </a:solidFill>
              </a:defRPr>
            </a:lvl4pPr>
            <a:lvl5pPr marL="987425" indent="-171450">
              <a:buClr>
                <a:srgbClr val="EE7203"/>
              </a:buClr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385454" y="1002030"/>
            <a:ext cx="10196945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1">
                <a:solidFill>
                  <a:srgbClr val="0162AF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385454" y="5588001"/>
            <a:ext cx="10196945" cy="531813"/>
          </a:xfrm>
          <a:prstGeom prst="rect">
            <a:avLst/>
          </a:prstGeom>
        </p:spPr>
        <p:txBody>
          <a:bodyPr lIns="0" tIns="0" rIns="0" bIns="0"/>
          <a:lstStyle>
            <a:lvl1pPr marL="276225" indent="-276225">
              <a:buClr>
                <a:srgbClr val="EE7203"/>
              </a:buClr>
              <a:buFont typeface="Zapf Dingbats"/>
              <a:buChar char="➜"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17EDA37C-FFB7-7241-8260-892F8654FEF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51956" y="6410037"/>
            <a:ext cx="8642017" cy="461097"/>
          </a:xfrm>
          <a:prstGeom prst="rect">
            <a:avLst/>
          </a:prstGeom>
        </p:spPr>
        <p:txBody>
          <a:bodyPr lIns="0" tIns="0" rIns="0" bIns="0" anchor="ctr"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lang="fr-FR" dirty="0"/>
              <a:t>CROI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2024 - D’après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Xxxxx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 X et al.,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abstr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. Xxx, actualisé </a:t>
            </a:r>
          </a:p>
        </p:txBody>
      </p:sp>
    </p:spTree>
    <p:extLst>
      <p:ext uri="{BB962C8B-B14F-4D97-AF65-F5344CB8AC3E}">
        <p14:creationId xmlns:p14="http://schemas.microsoft.com/office/powerpoint/2010/main" val="709085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85455" y="150814"/>
            <a:ext cx="10196944" cy="58737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162AF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5455" y="1754910"/>
            <a:ext cx="10196944" cy="3833090"/>
          </a:xfrm>
          <a:prstGeom prst="rect">
            <a:avLst/>
          </a:prstGeom>
        </p:spPr>
        <p:txBody>
          <a:bodyPr lIns="0" tIns="0" rIns="0" bIns="0"/>
          <a:lstStyle>
            <a:lvl1pPr marL="206375" indent="-206375">
              <a:buClr>
                <a:srgbClr val="EE7203"/>
              </a:buClr>
              <a:defRPr sz="1800">
                <a:solidFill>
                  <a:srgbClr val="000000"/>
                </a:solidFill>
              </a:defRPr>
            </a:lvl1pPr>
            <a:lvl2pPr marL="420688" indent="-180975">
              <a:spcBef>
                <a:spcPts val="400"/>
              </a:spcBef>
              <a:buClr>
                <a:srgbClr val="EE7203"/>
              </a:buClr>
              <a:defRPr sz="1600">
                <a:solidFill>
                  <a:srgbClr val="000000"/>
                </a:solidFill>
              </a:defRPr>
            </a:lvl2pPr>
            <a:lvl3pPr marL="600075" indent="-153988">
              <a:spcBef>
                <a:spcPts val="400"/>
              </a:spcBef>
              <a:buClr>
                <a:srgbClr val="EE7203"/>
              </a:buClr>
              <a:defRPr sz="1400">
                <a:solidFill>
                  <a:srgbClr val="000000"/>
                </a:solidFill>
              </a:defRPr>
            </a:lvl3pPr>
            <a:lvl4pPr marL="806450" indent="-196850">
              <a:buClr>
                <a:srgbClr val="EE7203"/>
              </a:buClr>
              <a:defRPr sz="1400">
                <a:solidFill>
                  <a:srgbClr val="000000"/>
                </a:solidFill>
              </a:defRPr>
            </a:lvl4pPr>
            <a:lvl5pPr marL="987425" indent="-171450">
              <a:buClr>
                <a:srgbClr val="EE7203"/>
              </a:buClr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385454" y="1002030"/>
            <a:ext cx="10196945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1">
                <a:solidFill>
                  <a:srgbClr val="0162AF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385454" y="5588001"/>
            <a:ext cx="10196945" cy="531813"/>
          </a:xfrm>
          <a:prstGeom prst="rect">
            <a:avLst/>
          </a:prstGeom>
        </p:spPr>
        <p:txBody>
          <a:bodyPr lIns="0" tIns="0" rIns="0" bIns="0"/>
          <a:lstStyle>
            <a:lvl1pPr marL="276225" indent="-276225">
              <a:buClr>
                <a:srgbClr val="EE7203"/>
              </a:buClr>
              <a:buFont typeface="Zapf Dingbats"/>
              <a:buChar char="➜"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17EDA37C-FFB7-7241-8260-892F8654FEF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51956" y="6410037"/>
            <a:ext cx="8642017" cy="461097"/>
          </a:xfrm>
          <a:prstGeom prst="rect">
            <a:avLst/>
          </a:prstGeom>
        </p:spPr>
        <p:txBody>
          <a:bodyPr lIns="0" tIns="0" rIns="0" bIns="0" anchor="ctr"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lang="fr-FR" dirty="0"/>
              <a:t>CROI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2024 - D’après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Xxxxx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 X et al.,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abstr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. Xxx, actualisé </a:t>
            </a:r>
          </a:p>
        </p:txBody>
      </p:sp>
    </p:spTree>
    <p:extLst>
      <p:ext uri="{BB962C8B-B14F-4D97-AF65-F5344CB8AC3E}">
        <p14:creationId xmlns:p14="http://schemas.microsoft.com/office/powerpoint/2010/main" val="3682532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85455" y="150814"/>
            <a:ext cx="10196944" cy="58737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162AF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5455" y="1754910"/>
            <a:ext cx="10196944" cy="3833090"/>
          </a:xfrm>
          <a:prstGeom prst="rect">
            <a:avLst/>
          </a:prstGeom>
        </p:spPr>
        <p:txBody>
          <a:bodyPr lIns="0" tIns="0" rIns="0" bIns="0"/>
          <a:lstStyle>
            <a:lvl1pPr marL="206375" indent="-206375">
              <a:buClr>
                <a:srgbClr val="EE7203"/>
              </a:buClr>
              <a:defRPr sz="1800">
                <a:solidFill>
                  <a:srgbClr val="000000"/>
                </a:solidFill>
              </a:defRPr>
            </a:lvl1pPr>
            <a:lvl2pPr marL="420688" indent="-180975">
              <a:spcBef>
                <a:spcPts val="400"/>
              </a:spcBef>
              <a:buClr>
                <a:srgbClr val="EE7203"/>
              </a:buClr>
              <a:defRPr sz="1600">
                <a:solidFill>
                  <a:srgbClr val="000000"/>
                </a:solidFill>
              </a:defRPr>
            </a:lvl2pPr>
            <a:lvl3pPr marL="600075" indent="-153988">
              <a:spcBef>
                <a:spcPts val="400"/>
              </a:spcBef>
              <a:buClr>
                <a:srgbClr val="EE7203"/>
              </a:buClr>
              <a:defRPr sz="1400">
                <a:solidFill>
                  <a:srgbClr val="000000"/>
                </a:solidFill>
              </a:defRPr>
            </a:lvl3pPr>
            <a:lvl4pPr marL="806450" indent="-196850">
              <a:buClr>
                <a:srgbClr val="EE7203"/>
              </a:buClr>
              <a:defRPr sz="1400">
                <a:solidFill>
                  <a:srgbClr val="000000"/>
                </a:solidFill>
              </a:defRPr>
            </a:lvl4pPr>
            <a:lvl5pPr marL="987425" indent="-171450">
              <a:buClr>
                <a:srgbClr val="EE7203"/>
              </a:buClr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385454" y="1002030"/>
            <a:ext cx="10196945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1">
                <a:solidFill>
                  <a:srgbClr val="0162AF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385454" y="5588001"/>
            <a:ext cx="10196945" cy="531813"/>
          </a:xfrm>
          <a:prstGeom prst="rect">
            <a:avLst/>
          </a:prstGeom>
        </p:spPr>
        <p:txBody>
          <a:bodyPr lIns="0" tIns="0" rIns="0" bIns="0"/>
          <a:lstStyle>
            <a:lvl1pPr marL="276225" indent="-276225">
              <a:buClr>
                <a:srgbClr val="EE7203"/>
              </a:buClr>
              <a:buFont typeface="Zapf Dingbats"/>
              <a:buChar char="➜"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17EDA37C-FFB7-7241-8260-892F8654FEF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51956" y="6410037"/>
            <a:ext cx="8642017" cy="461097"/>
          </a:xfrm>
          <a:prstGeom prst="rect">
            <a:avLst/>
          </a:prstGeom>
        </p:spPr>
        <p:txBody>
          <a:bodyPr lIns="0" tIns="0" rIns="0" bIns="0" anchor="ctr"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lang="fr-FR" dirty="0"/>
              <a:t>CROI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2024 - D’après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Xxxxx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 X et al.,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abstr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. Xxx, actualisé </a:t>
            </a:r>
          </a:p>
        </p:txBody>
      </p:sp>
    </p:spTree>
    <p:extLst>
      <p:ext uri="{BB962C8B-B14F-4D97-AF65-F5344CB8AC3E}">
        <p14:creationId xmlns:p14="http://schemas.microsoft.com/office/powerpoint/2010/main" val="29601180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85455" y="150814"/>
            <a:ext cx="10196944" cy="58737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162AF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5455" y="1754910"/>
            <a:ext cx="10196944" cy="3833090"/>
          </a:xfrm>
          <a:prstGeom prst="rect">
            <a:avLst/>
          </a:prstGeom>
        </p:spPr>
        <p:txBody>
          <a:bodyPr lIns="0" tIns="0" rIns="0" bIns="0"/>
          <a:lstStyle>
            <a:lvl1pPr marL="206375" indent="-206375">
              <a:buClr>
                <a:srgbClr val="EE7203"/>
              </a:buClr>
              <a:defRPr sz="1800">
                <a:solidFill>
                  <a:srgbClr val="000000"/>
                </a:solidFill>
              </a:defRPr>
            </a:lvl1pPr>
            <a:lvl2pPr marL="420688" indent="-180975">
              <a:spcBef>
                <a:spcPts val="400"/>
              </a:spcBef>
              <a:buClr>
                <a:srgbClr val="EE7203"/>
              </a:buClr>
              <a:defRPr sz="1600">
                <a:solidFill>
                  <a:srgbClr val="000000"/>
                </a:solidFill>
              </a:defRPr>
            </a:lvl2pPr>
            <a:lvl3pPr marL="600075" indent="-153988">
              <a:spcBef>
                <a:spcPts val="400"/>
              </a:spcBef>
              <a:buClr>
                <a:srgbClr val="EE7203"/>
              </a:buClr>
              <a:defRPr sz="1400">
                <a:solidFill>
                  <a:srgbClr val="000000"/>
                </a:solidFill>
              </a:defRPr>
            </a:lvl3pPr>
            <a:lvl4pPr marL="806450" indent="-196850">
              <a:buClr>
                <a:srgbClr val="EE7203"/>
              </a:buClr>
              <a:defRPr sz="1400">
                <a:solidFill>
                  <a:srgbClr val="000000"/>
                </a:solidFill>
              </a:defRPr>
            </a:lvl4pPr>
            <a:lvl5pPr marL="987425" indent="-171450">
              <a:buClr>
                <a:srgbClr val="EE7203"/>
              </a:buClr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385454" y="1002030"/>
            <a:ext cx="10196945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1">
                <a:solidFill>
                  <a:srgbClr val="0162AF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385454" y="5588001"/>
            <a:ext cx="10196945" cy="531813"/>
          </a:xfrm>
          <a:prstGeom prst="rect">
            <a:avLst/>
          </a:prstGeom>
        </p:spPr>
        <p:txBody>
          <a:bodyPr lIns="0" tIns="0" rIns="0" bIns="0"/>
          <a:lstStyle>
            <a:lvl1pPr marL="276225" indent="-276225">
              <a:buClr>
                <a:srgbClr val="EE7203"/>
              </a:buClr>
              <a:buFont typeface="Zapf Dingbats"/>
              <a:buChar char="➜"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17EDA37C-FFB7-7241-8260-892F8654FEF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51956" y="6410037"/>
            <a:ext cx="8642017" cy="461097"/>
          </a:xfrm>
          <a:prstGeom prst="rect">
            <a:avLst/>
          </a:prstGeom>
        </p:spPr>
        <p:txBody>
          <a:bodyPr lIns="0" tIns="0" rIns="0" bIns="0" anchor="ctr"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lang="fr-FR" dirty="0"/>
              <a:t>CROI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2024 - D’après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Xxxxx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 X et al.,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abstr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. Xxx, actualisé </a:t>
            </a:r>
          </a:p>
        </p:txBody>
      </p:sp>
    </p:spTree>
    <p:extLst>
      <p:ext uri="{BB962C8B-B14F-4D97-AF65-F5344CB8AC3E}">
        <p14:creationId xmlns:p14="http://schemas.microsoft.com/office/powerpoint/2010/main" val="2629709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385455" y="150814"/>
            <a:ext cx="10196944" cy="587374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rgbClr val="0162AF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85455" y="1754910"/>
            <a:ext cx="10196944" cy="3833090"/>
          </a:xfrm>
          <a:prstGeom prst="rect">
            <a:avLst/>
          </a:prstGeom>
        </p:spPr>
        <p:txBody>
          <a:bodyPr lIns="0" tIns="0" rIns="0" bIns="0"/>
          <a:lstStyle>
            <a:lvl1pPr marL="206375" indent="-206375">
              <a:buClr>
                <a:srgbClr val="EE7203"/>
              </a:buClr>
              <a:defRPr sz="1800">
                <a:solidFill>
                  <a:srgbClr val="000000"/>
                </a:solidFill>
              </a:defRPr>
            </a:lvl1pPr>
            <a:lvl2pPr marL="420688" indent="-180975">
              <a:spcBef>
                <a:spcPts val="400"/>
              </a:spcBef>
              <a:buClr>
                <a:srgbClr val="EE7203"/>
              </a:buClr>
              <a:defRPr sz="1600">
                <a:solidFill>
                  <a:srgbClr val="000000"/>
                </a:solidFill>
              </a:defRPr>
            </a:lvl2pPr>
            <a:lvl3pPr marL="600075" indent="-153988">
              <a:spcBef>
                <a:spcPts val="400"/>
              </a:spcBef>
              <a:buClr>
                <a:srgbClr val="EE7203"/>
              </a:buClr>
              <a:defRPr sz="1400">
                <a:solidFill>
                  <a:srgbClr val="000000"/>
                </a:solidFill>
              </a:defRPr>
            </a:lvl3pPr>
            <a:lvl4pPr marL="806450" indent="-196850">
              <a:buClr>
                <a:srgbClr val="EE7203"/>
              </a:buClr>
              <a:defRPr sz="1400">
                <a:solidFill>
                  <a:srgbClr val="000000"/>
                </a:solidFill>
              </a:defRPr>
            </a:lvl4pPr>
            <a:lvl5pPr marL="987425" indent="-171450">
              <a:buClr>
                <a:srgbClr val="EE7203"/>
              </a:buClr>
              <a:defRPr sz="12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 hasCustomPrompt="1"/>
          </p:nvPr>
        </p:nvSpPr>
        <p:spPr>
          <a:xfrm>
            <a:off x="1385454" y="1002030"/>
            <a:ext cx="10196945" cy="6352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 i="1">
                <a:solidFill>
                  <a:srgbClr val="0162AF"/>
                </a:solidFill>
              </a:defRPr>
            </a:lvl1pPr>
          </a:lstStyle>
          <a:p>
            <a:pPr lvl="0"/>
            <a:r>
              <a:rPr lang="fr-FR" dirty="0"/>
              <a:t>Sous-titre</a:t>
            </a:r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1385454" y="5588001"/>
            <a:ext cx="10196945" cy="531813"/>
          </a:xfrm>
          <a:prstGeom prst="rect">
            <a:avLst/>
          </a:prstGeom>
        </p:spPr>
        <p:txBody>
          <a:bodyPr lIns="0" tIns="0" rIns="0" bIns="0"/>
          <a:lstStyle>
            <a:lvl1pPr marL="276225" indent="-276225">
              <a:buClr>
                <a:srgbClr val="EE7203"/>
              </a:buClr>
              <a:buFont typeface="Zapf Dingbats"/>
              <a:buChar char="➜"/>
              <a:defRPr sz="1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7" name="Espace réservé du pied de page 7">
            <a:extLst>
              <a:ext uri="{FF2B5EF4-FFF2-40B4-BE49-F238E27FC236}">
                <a16:creationId xmlns:a16="http://schemas.microsoft.com/office/drawing/2014/main" id="{17EDA37C-FFB7-7241-8260-892F8654FEF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251956" y="6410037"/>
            <a:ext cx="8642017" cy="461097"/>
          </a:xfrm>
          <a:prstGeom prst="rect">
            <a:avLst/>
          </a:prstGeom>
        </p:spPr>
        <p:txBody>
          <a:bodyPr lIns="0" tIns="0" rIns="0" bIns="0" anchor="ctr"/>
          <a:lstStyle>
            <a:lvl1pPr marL="0" marR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000" i="1">
                <a:solidFill>
                  <a:srgbClr val="595959"/>
                </a:solidFill>
              </a:defRPr>
            </a:lvl1pPr>
          </a:lstStyle>
          <a:p>
            <a:pPr>
              <a:defRPr/>
            </a:pPr>
            <a:r>
              <a:rPr lang="fr-FR" dirty="0"/>
              <a:t>CROI 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2024 - D’après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Xxxxx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 X et al.,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abstr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  <a:ea typeface="Arial" pitchFamily="-84" charset="0"/>
                <a:cs typeface="Arial" pitchFamily="-84" charset="0"/>
              </a:rPr>
              <a:t>. Xxx, actualisé </a:t>
            </a:r>
          </a:p>
        </p:txBody>
      </p:sp>
    </p:spTree>
    <p:extLst>
      <p:ext uri="{BB962C8B-B14F-4D97-AF65-F5344CB8AC3E}">
        <p14:creationId xmlns:p14="http://schemas.microsoft.com/office/powerpoint/2010/main" val="2469696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33744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A08C12-A25C-90B0-6191-C9BCFB76B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B0ABDC-1F8F-80E8-6992-7E7903FB1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9C8FC83-5EEA-A795-0A9D-F759A91D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7ECBBBA-21C9-1D39-41D6-4449120E0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B80FA20-C882-3984-4C67-A9C0FD03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795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B70140-E8C5-FAFF-F426-2C83A953D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3B97B6-A003-1FE1-6921-B1548C912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60583A0-43B5-12B4-8A69-44E75062B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275F3C-94C1-7A3E-DEDE-F838B59A0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5F9ACC-0885-8BE2-4BC9-49DDD2AFE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157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88101-330A-9712-D7CE-6F850DD03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730626-ACDB-1529-9C03-40C7F0E855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E14746-AEF7-F4C1-E517-8AE600E43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1C54BE-9251-4214-1785-9ACD9AC2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9447F2-E365-EF38-D95C-FECD6601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D19AC98-F77D-AE6A-8628-5F18434DB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54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669E1-04C8-F569-E32F-7D31A350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213D170-0A5C-58DE-2F2B-2C84F8FBB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52E4FF-AFFC-0FB0-9287-2A32ECBFA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6DD7F3A-A8CD-A369-4CDC-8B9222CB8A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53EB759-0485-B248-8EFC-A4676537F9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57355B0-96A3-A8DA-A48A-FDF0D911A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377F209-0F14-0BFA-CC77-70C8CB061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6890A3-3FC1-DB07-AE70-38F289200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39D9D3-2F53-0D9E-6AE1-4FB3740B3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D46B3CC-EC34-CB2D-8CEF-B52ED7077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8F86712-D34D-C54A-22D0-5BC78860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66527A-533E-7CC5-A74D-911B9FB3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B78F66-09C2-4C5D-00F5-F245635DD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143025-0F2B-C844-A10B-4BD4BE2C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070028-306C-6C1B-6759-1E4A28D69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260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2F5055-F68D-91E6-DF65-40827BBD8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9AFAD5-1D64-7449-2758-E17875AE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7D71820-8796-B988-ED21-D75DE592EA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00633D-F452-FB87-5F5A-02B3EDDE1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20765AF-B732-583E-3430-CEBC296EE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34CF7BE-5050-710A-078C-43E29D7DD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8697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F0A967-97EE-6BE1-905F-F3C9994F1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143D57-3781-FCCF-A51B-00D7E47145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C42215B-2DB6-9A9C-B5FE-CE3D0AD251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C86B9A0-1FA4-DE70-ECE2-BF3922345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FB6DCC7-AE31-3472-6902-93F57032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818E51-1C21-A93A-3AA7-736538C7A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94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FE281A-943D-F4BF-CCAE-14E7E1B20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E13A055-DC2E-549F-BCFA-C3A81C5572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E4E01C0-73DE-2E03-F5BB-E906CA5B3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F9B01-685F-4FDB-B7DB-7C8F31753D2D}" type="datetimeFigureOut">
              <a:rPr lang="fr-FR" smtClean="0"/>
              <a:t>28/03/2024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0B4180-77FA-1972-CA58-4227D63C0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AA8647E-81AD-5370-E459-EA577504E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2DCD5-E510-4457-B9A7-C25522C977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744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francoise.cazein@santepubliquefrance.fr" TargetMode="Externa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110134E-4E5B-8535-5294-266EB5D292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PrEP</a:t>
            </a:r>
            <a:r>
              <a:rPr lang="fr-FR" dirty="0"/>
              <a:t> : </a:t>
            </a:r>
            <a:r>
              <a:rPr lang="fr-FR"/>
              <a:t>activité d’un </a:t>
            </a:r>
            <a:r>
              <a:rPr lang="fr-FR" dirty="0"/>
              <a:t>médecin de ville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2C8325A-5EA6-124C-B022-83C446E7D3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Docteur Laurent ROUDIERE</a:t>
            </a:r>
          </a:p>
          <a:p>
            <a:r>
              <a:rPr lang="fr-FR" dirty="0"/>
              <a:t>Marseille jeudi 28 mars 2024</a:t>
            </a:r>
          </a:p>
        </p:txBody>
      </p:sp>
    </p:spTree>
    <p:extLst>
      <p:ext uri="{BB962C8B-B14F-4D97-AF65-F5344CB8AC3E}">
        <p14:creationId xmlns:p14="http://schemas.microsoft.com/office/powerpoint/2010/main" val="3094497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2096C8-84E5-DA16-BE47-021F3A746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IST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A3D351-8610-B391-0291-0BCCA6F3ED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IST classiques ( CT; NG; Syphilis; MG)</a:t>
            </a:r>
          </a:p>
          <a:p>
            <a:r>
              <a:rPr lang="fr-FR" dirty="0"/>
              <a:t>BLSE (</a:t>
            </a:r>
            <a:r>
              <a:rPr lang="fr-FR" dirty="0" err="1"/>
              <a:t>E.Coli</a:t>
            </a:r>
            <a:r>
              <a:rPr lang="fr-FR" dirty="0"/>
              <a:t>; </a:t>
            </a:r>
            <a:r>
              <a:rPr lang="fr-FR" dirty="0" err="1"/>
              <a:t>shigelles</a:t>
            </a:r>
            <a:r>
              <a:rPr lang="fr-FR" dirty="0"/>
              <a:t>…)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5501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47EB89-5ADF-5925-3E22-A633703A6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Vers un monde sans IST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C514F0D-9145-987E-591C-F3DFA66EB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724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8D26AC6-7F3F-7958-4B65-1ED591086E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600" dirty="0"/>
              <a:t>Étude DOXYVAC ANRS 174 </a:t>
            </a:r>
            <a:r>
              <a:rPr lang="fr-FR" sz="3600" i="1" dirty="0"/>
              <a:t>(1)</a:t>
            </a:r>
            <a:br>
              <a:rPr lang="fr-FR" sz="3600" i="1" dirty="0"/>
            </a:br>
            <a:r>
              <a:rPr lang="fr-FR" sz="1600" i="1" dirty="0"/>
              <a:t>Étude de phase III randomisée en ouvert en prévention des IST chez les HSH </a:t>
            </a:r>
            <a:br>
              <a:rPr lang="fr-FR" sz="1600" i="1" dirty="0"/>
            </a:br>
            <a:r>
              <a:rPr lang="fr-FR" sz="1600" i="1" dirty="0"/>
              <a:t>sous </a:t>
            </a:r>
            <a:r>
              <a:rPr lang="fr-FR" sz="1600" i="1" dirty="0" err="1"/>
              <a:t>PrEP</a:t>
            </a:r>
            <a:r>
              <a:rPr lang="fr-FR" sz="1600" i="1" dirty="0"/>
              <a:t> – résultats finaux</a:t>
            </a:r>
            <a:endParaRPr lang="fr-FR" b="0" i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0334F43-CB8F-7C33-4825-C084425D58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091" y="4083844"/>
            <a:ext cx="7647708" cy="2254962"/>
          </a:xfrm>
        </p:spPr>
        <p:txBody>
          <a:bodyPr/>
          <a:lstStyle/>
          <a:p>
            <a:r>
              <a:rPr lang="fr-FR" sz="1600" b="1" dirty="0"/>
              <a:t>Principaux critères d'efficacité : </a:t>
            </a:r>
          </a:p>
          <a:p>
            <a:pPr lvl="1"/>
            <a:r>
              <a:rPr lang="fr-FR" sz="1400" dirty="0"/>
              <a:t>impact de la </a:t>
            </a:r>
            <a:r>
              <a:rPr lang="fr-FR" sz="1400" dirty="0" err="1"/>
              <a:t>DoxyPEP</a:t>
            </a:r>
            <a:r>
              <a:rPr lang="fr-FR" sz="1400" dirty="0"/>
              <a:t> sur le délai avant un 1</a:t>
            </a:r>
            <a:r>
              <a:rPr lang="fr-FR" sz="1400" baseline="30000" dirty="0"/>
              <a:t>er</a:t>
            </a:r>
            <a:r>
              <a:rPr lang="fr-FR" sz="1400" dirty="0"/>
              <a:t>  épisode de syphilis ou d’infection à chlamydia</a:t>
            </a:r>
          </a:p>
          <a:p>
            <a:pPr lvl="1"/>
            <a:r>
              <a:rPr lang="fr-FR" sz="1400" dirty="0"/>
              <a:t>impact du vaccin 4CMenB sur le délai avant un 1</a:t>
            </a:r>
            <a:r>
              <a:rPr lang="fr-FR" sz="1400" baseline="30000" dirty="0"/>
              <a:t>er</a:t>
            </a:r>
            <a:r>
              <a:rPr lang="fr-FR" sz="1400" dirty="0"/>
              <a:t>  épisode d'infection par </a:t>
            </a:r>
            <a:r>
              <a:rPr lang="fr-FR" sz="1400" i="1" dirty="0"/>
              <a:t>N. </a:t>
            </a:r>
            <a:r>
              <a:rPr lang="fr-FR" sz="1400" i="1" dirty="0" err="1"/>
              <a:t>gonorrhoae</a:t>
            </a:r>
            <a:endParaRPr lang="fr-FR" sz="1400" dirty="0"/>
          </a:p>
          <a:p>
            <a:r>
              <a:rPr lang="fr-FR" sz="1600" dirty="0"/>
              <a:t>Taille de l'échantillon : sur la base de l'efficacité du vaccin en supposant l’absence d'impact de la </a:t>
            </a:r>
            <a:r>
              <a:rPr lang="fr-FR" sz="1600" dirty="0" err="1"/>
              <a:t>DoxyPEP</a:t>
            </a:r>
            <a:r>
              <a:rPr lang="fr-FR" sz="1600" dirty="0"/>
              <a:t> sur les infections à gonocoque (GC) : 720 sujets nécessaires pour un HR : 0,70 (probabilité estimée d'un premier épisode de GC sur 18 mois : 52 %, 18 % de perdus de vue)</a:t>
            </a:r>
          </a:p>
          <a:p>
            <a:endParaRPr lang="fr-FR" sz="160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0537D6F-B7A9-CC00-33B4-08F6F6E5C43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CROI 2024 - D’après Molina JM et al., </a:t>
            </a:r>
            <a:r>
              <a:rPr lang="fr-FR" dirty="0" err="1"/>
              <a:t>abstr</a:t>
            </a:r>
            <a:r>
              <a:rPr lang="fr-FR" dirty="0"/>
              <a:t>. 124, actualisé 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7323A6D6-CF68-09E1-1054-11F5ACF4B6E0}"/>
              </a:ext>
            </a:extLst>
          </p:cNvPr>
          <p:cNvGrpSpPr/>
          <p:nvPr/>
        </p:nvGrpSpPr>
        <p:grpSpPr>
          <a:xfrm>
            <a:off x="2340912" y="1304146"/>
            <a:ext cx="8327088" cy="2266665"/>
            <a:chOff x="919782" y="2001074"/>
            <a:chExt cx="8327088" cy="1746248"/>
          </a:xfrm>
        </p:grpSpPr>
        <p:sp>
          <p:nvSpPr>
            <p:cNvPr id="9" name="Rectangle 6">
              <a:extLst>
                <a:ext uri="{FF2B5EF4-FFF2-40B4-BE49-F238E27FC236}">
                  <a16:creationId xmlns:a16="http://schemas.microsoft.com/office/drawing/2014/main" id="{972EFA13-4271-C6A2-B07E-9568BDF4A7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5553" y="2174197"/>
              <a:ext cx="1707676" cy="579623"/>
            </a:xfrm>
            <a:prstGeom prst="roundRect">
              <a:avLst/>
            </a:prstGeom>
            <a:solidFill>
              <a:srgbClr val="0162A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fr-FR" sz="1400" b="1" dirty="0" err="1">
                  <a:solidFill>
                    <a:srgbClr val="FFFFFF"/>
                  </a:solidFill>
                  <a:cs typeface="Calibri" panose="020F0502020204030204" pitchFamily="34" charset="0"/>
                </a:rPr>
                <a:t>DoxyPEP</a:t>
              </a:r>
              <a:r>
                <a:rPr lang="fr-FR" sz="14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 200 mg</a:t>
              </a:r>
            </a:p>
            <a:p>
              <a:pPr algn="ctr">
                <a:defRPr/>
              </a:pPr>
              <a:r>
                <a:rPr lang="fr-FR" sz="14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24-72 H post </a:t>
              </a:r>
              <a:br>
                <a:rPr lang="fr-FR" sz="1400" b="1" dirty="0">
                  <a:solidFill>
                    <a:srgbClr val="FFFFFF"/>
                  </a:solidFill>
                  <a:cs typeface="Calibri" panose="020F0502020204030204" pitchFamily="34" charset="0"/>
                </a:rPr>
              </a:br>
              <a:r>
                <a:rPr lang="fr-FR" sz="14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rapport sexuel</a:t>
              </a:r>
            </a:p>
          </p:txBody>
        </p:sp>
        <p:sp>
          <p:nvSpPr>
            <p:cNvPr id="10" name="Rectangle 7">
              <a:extLst>
                <a:ext uri="{FF2B5EF4-FFF2-40B4-BE49-F238E27FC236}">
                  <a16:creationId xmlns:a16="http://schemas.microsoft.com/office/drawing/2014/main" id="{0696B861-31B2-616C-65BF-E05980B1A6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5553" y="3057814"/>
              <a:ext cx="1707675" cy="581731"/>
            </a:xfrm>
            <a:prstGeom prst="round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fr-FR" sz="1400" dirty="0">
                  <a:solidFill>
                    <a:srgbClr val="FFFFFF"/>
                  </a:solidFill>
                  <a:latin typeface="+mn-lt"/>
                  <a:cs typeface="Calibri" panose="020F0502020204030204" pitchFamily="34" charset="0"/>
                </a:rPr>
                <a:t>Pas de PEP</a:t>
              </a:r>
              <a:endParaRPr lang="fr-FR" sz="1400" b="0" dirty="0">
                <a:solidFill>
                  <a:srgbClr val="FFFFFF"/>
                </a:solidFill>
                <a:latin typeface="+mn-lt"/>
                <a:cs typeface="Calibri" panose="020F050202020403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7FD1F9EE-942A-EE6E-1F52-CAC1366C42B4}"/>
                </a:ext>
              </a:extLst>
            </p:cNvPr>
            <p:cNvSpPr/>
            <p:nvPr/>
          </p:nvSpPr>
          <p:spPr>
            <a:xfrm>
              <a:off x="919782" y="2253728"/>
              <a:ext cx="2383833" cy="1292606"/>
            </a:xfrm>
            <a:prstGeom prst="roundRect">
              <a:avLst>
                <a:gd name="adj" fmla="val 8858"/>
              </a:avLst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txBody>
            <a:bodyPr wrap="square" lIns="0" rIns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fr-FR" altLang="en-US" sz="1400" dirty="0">
                  <a:solidFill>
                    <a:srgbClr val="000000"/>
                  </a:solidFill>
                  <a:ea typeface="MS PGothic" panose="020B0600070205080204" pitchFamily="34" charset="-128"/>
                  <a:cs typeface="Calibri" panose="020F0502020204030204" pitchFamily="34" charset="0"/>
                </a:rPr>
                <a:t>HSH sous PrEP &gt; 6 mois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fr-FR" altLang="en-US" sz="1400" dirty="0">
                  <a:solidFill>
                    <a:srgbClr val="000000"/>
                  </a:solidFill>
                  <a:ea typeface="MS PGothic" panose="020B0600070205080204" pitchFamily="34" charset="-128"/>
                  <a:cs typeface="Calibri" panose="020F0502020204030204" pitchFamily="34" charset="0"/>
                </a:rPr>
                <a:t>Inclus dans l’étude </a:t>
              </a:r>
              <a:br>
                <a:rPr lang="fr-FR" altLang="en-US" sz="1400" dirty="0">
                  <a:solidFill>
                    <a:srgbClr val="000000"/>
                  </a:solidFill>
                  <a:ea typeface="MS PGothic" panose="020B0600070205080204" pitchFamily="34" charset="-128"/>
                  <a:cs typeface="Calibri" panose="020F0502020204030204" pitchFamily="34" charset="0"/>
                </a:rPr>
              </a:br>
              <a:r>
                <a:rPr lang="fr-FR" altLang="en-US" sz="1400" dirty="0">
                  <a:solidFill>
                    <a:srgbClr val="000000"/>
                  </a:solidFill>
                  <a:ea typeface="MS PGothic" panose="020B0600070205080204" pitchFamily="34" charset="-128"/>
                  <a:cs typeface="Calibri" panose="020F0502020204030204" pitchFamily="34" charset="0"/>
                </a:rPr>
                <a:t>ANRS-</a:t>
              </a:r>
              <a:r>
                <a:rPr lang="fr-FR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cs typeface="Calibri" panose="020F0502020204030204" pitchFamily="34" charset="0"/>
                </a:rPr>
                <a:t>Prévenir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fr-FR" altLang="en-US" sz="1400" dirty="0">
                  <a:solidFill>
                    <a:srgbClr val="000000"/>
                  </a:solidFill>
                  <a:ea typeface="MS PGothic" panose="020B0600070205080204" pitchFamily="34" charset="-128"/>
                  <a:cs typeface="Calibri" panose="020F0502020204030204" pitchFamily="34" charset="0"/>
                </a:rPr>
                <a:t>IST bactérienne dans </a:t>
              </a:r>
              <a:br>
                <a:rPr lang="fr-FR" altLang="en-US" sz="1400" dirty="0">
                  <a:solidFill>
                    <a:srgbClr val="000000"/>
                  </a:solidFill>
                  <a:ea typeface="MS PGothic" panose="020B0600070205080204" pitchFamily="34" charset="-128"/>
                  <a:cs typeface="Calibri" panose="020F0502020204030204" pitchFamily="34" charset="0"/>
                </a:rPr>
              </a:br>
              <a:r>
                <a:rPr lang="fr-FR" altLang="en-US" sz="1400" dirty="0">
                  <a:solidFill>
                    <a:srgbClr val="000000"/>
                  </a:solidFill>
                  <a:ea typeface="MS PGothic" panose="020B0600070205080204" pitchFamily="34" charset="-128"/>
                  <a:cs typeface="Calibri" panose="020F0502020204030204" pitchFamily="34" charset="0"/>
                </a:rPr>
                <a:t>les 12 mois précédents</a:t>
              </a:r>
            </a:p>
            <a:p>
              <a:pPr marL="285750" indent="-285750">
                <a:buFont typeface="Arial" panose="020B0604020202020204" pitchFamily="34" charset="0"/>
                <a:buChar char="•"/>
                <a:defRPr/>
              </a:pPr>
              <a:r>
                <a:rPr lang="fr-FR" altLang="en-US" sz="1400" dirty="0">
                  <a:solidFill>
                    <a:srgbClr val="000000"/>
                  </a:solidFill>
                  <a:ea typeface="MS PGothic" panose="020B0600070205080204" pitchFamily="34" charset="-128"/>
                  <a:cs typeface="Calibri" panose="020F0502020204030204" pitchFamily="34" charset="0"/>
                </a:rPr>
                <a:t>Pas de symptômes d’IST</a:t>
              </a:r>
            </a:p>
            <a:p>
              <a:pPr algn="ctr" eaLnBrk="1" hangingPunct="1">
                <a:defRPr/>
              </a:pPr>
              <a:r>
                <a:rPr lang="fr-FR" altLang="en-US" sz="1400" dirty="0">
                  <a:solidFill>
                    <a:srgbClr val="000000"/>
                  </a:solidFill>
                  <a:ea typeface="MS PGothic" panose="020B0600070205080204" pitchFamily="34" charset="-128"/>
                  <a:cs typeface="Calibri" panose="020F0502020204030204" pitchFamily="34" charset="0"/>
                </a:rPr>
                <a:t> (n = 720)</a:t>
              </a:r>
            </a:p>
          </p:txBody>
        </p:sp>
        <p:sp>
          <p:nvSpPr>
            <p:cNvPr id="12" name="TextBox 16">
              <a:extLst>
                <a:ext uri="{FF2B5EF4-FFF2-40B4-BE49-F238E27FC236}">
                  <a16:creationId xmlns:a16="http://schemas.microsoft.com/office/drawing/2014/main" id="{7C3253D2-6A57-5A2E-2CBC-A3D082EDC796}"/>
                </a:ext>
              </a:extLst>
            </p:cNvPr>
            <p:cNvSpPr txBox="1"/>
            <p:nvPr/>
          </p:nvSpPr>
          <p:spPr bwMode="auto">
            <a:xfrm>
              <a:off x="8200592" y="2606801"/>
              <a:ext cx="1046278" cy="550906"/>
            </a:xfrm>
            <a:prstGeom prst="round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200" dirty="0">
                  <a:solidFill>
                    <a:srgbClr val="000000"/>
                  </a:solidFill>
                  <a:cs typeface="Arial" panose="020B0604020202020204" pitchFamily="34" charset="0"/>
                </a:rPr>
                <a:t>Jusqu’à 96 semaines de suivi</a:t>
              </a:r>
            </a:p>
          </p:txBody>
        </p:sp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86C1FC3A-FD1A-7803-8BF6-2F82130D46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5166" y="2001074"/>
              <a:ext cx="2081403" cy="443753"/>
            </a:xfrm>
            <a:prstGeom prst="roundRect">
              <a:avLst/>
            </a:prstGeom>
            <a:solidFill>
              <a:srgbClr val="0162AF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Vaccin 4CMenB</a:t>
              </a:r>
            </a:p>
            <a:p>
              <a:pPr algn="ctr">
                <a:defRPr/>
              </a:pPr>
              <a:r>
                <a:rPr lang="fr-FR" sz="14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2 injections  (M0 et M2)</a:t>
              </a:r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989828C1-FA5D-09CB-9AA4-FF09513F5E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5166" y="2520342"/>
              <a:ext cx="2081403" cy="292224"/>
            </a:xfrm>
            <a:prstGeom prst="roundRect">
              <a:avLst/>
            </a:prstGeom>
            <a:solidFill>
              <a:srgbClr val="EE720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fr-FR" sz="1400" dirty="0">
                  <a:solidFill>
                    <a:srgbClr val="FFFFFF"/>
                  </a:solidFill>
                  <a:latin typeface="+mn-lt"/>
                  <a:cs typeface="Calibri" panose="020F0502020204030204" pitchFamily="34" charset="0"/>
                </a:rPr>
                <a:t>Pas de vaccin</a:t>
              </a:r>
              <a:endParaRPr lang="fr-FR" sz="1400" b="0" baseline="30000" dirty="0">
                <a:solidFill>
                  <a:srgbClr val="FFFFFF"/>
                </a:solidFill>
                <a:latin typeface="+mn-lt"/>
                <a:cs typeface="Calibri" panose="020F0502020204030204" pitchFamily="34" charset="0"/>
              </a:endParaRPr>
            </a:p>
          </p:txBody>
        </p:sp>
        <p:sp>
          <p:nvSpPr>
            <p:cNvPr id="15" name="Rectangle 6">
              <a:extLst>
                <a:ext uri="{FF2B5EF4-FFF2-40B4-BE49-F238E27FC236}">
                  <a16:creationId xmlns:a16="http://schemas.microsoft.com/office/drawing/2014/main" id="{40B532BB-747D-43CF-0E8D-29034FE249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5166" y="2935831"/>
              <a:ext cx="2081403" cy="443753"/>
            </a:xfrm>
            <a:prstGeom prst="roundRect">
              <a:avLst/>
            </a:prstGeom>
            <a:solidFill>
              <a:schemeClr val="accent4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noAutofit/>
            </a:bodyPr>
            <a:lstStyle/>
            <a:p>
              <a:pPr algn="ctr">
                <a:defRPr/>
              </a:pPr>
              <a:r>
                <a:rPr lang="fr-FR" sz="14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Vaccin 4CMenB</a:t>
              </a:r>
            </a:p>
            <a:p>
              <a:pPr algn="ctr">
                <a:defRPr/>
              </a:pPr>
              <a:r>
                <a:rPr lang="fr-FR" sz="1400" b="1" dirty="0">
                  <a:solidFill>
                    <a:srgbClr val="FFFFFF"/>
                  </a:solidFill>
                  <a:cs typeface="Calibri" panose="020F0502020204030204" pitchFamily="34" charset="0"/>
                </a:rPr>
                <a:t>2 injections  (M0 et M2)</a:t>
              </a:r>
            </a:p>
          </p:txBody>
        </p:sp>
        <p:sp>
          <p:nvSpPr>
            <p:cNvPr id="16" name="Rectangle 7">
              <a:extLst>
                <a:ext uri="{FF2B5EF4-FFF2-40B4-BE49-F238E27FC236}">
                  <a16:creationId xmlns:a16="http://schemas.microsoft.com/office/drawing/2014/main" id="{B741EE37-220A-F462-7E47-5EACB0C5E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5166" y="3455098"/>
              <a:ext cx="2081403" cy="292224"/>
            </a:xfrm>
            <a:prstGeom prst="roundRect">
              <a:avLst/>
            </a:prstGeom>
            <a:solidFill>
              <a:srgbClr val="EE720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noAutofit/>
            </a:bodyPr>
            <a:lstStyle>
              <a:lvl1pPr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defRPr/>
              </a:pPr>
              <a:r>
                <a:rPr lang="fr-FR" sz="1400" dirty="0">
                  <a:solidFill>
                    <a:srgbClr val="FFFFFF"/>
                  </a:solidFill>
                  <a:latin typeface="+mn-lt"/>
                  <a:cs typeface="Calibri" panose="020F0502020204030204" pitchFamily="34" charset="0"/>
                </a:rPr>
                <a:t>Pas de vaccin</a:t>
              </a:r>
              <a:endParaRPr lang="fr-FR" sz="1400" b="0" baseline="30000" dirty="0">
                <a:solidFill>
                  <a:srgbClr val="FFFFFF"/>
                </a:solidFill>
                <a:latin typeface="+mn-lt"/>
                <a:cs typeface="Calibri" panose="020F0502020204030204" pitchFamily="34" charset="0"/>
              </a:endParaRPr>
            </a:p>
          </p:txBody>
        </p:sp>
        <p:cxnSp>
          <p:nvCxnSpPr>
            <p:cNvPr id="17" name="Connecteur : en angle 16">
              <a:extLst>
                <a:ext uri="{FF2B5EF4-FFF2-40B4-BE49-F238E27FC236}">
                  <a16:creationId xmlns:a16="http://schemas.microsoft.com/office/drawing/2014/main" id="{D93534C5-67AF-4EB6-E62B-4D8840F6C472}"/>
                </a:ext>
              </a:extLst>
            </p:cNvPr>
            <p:cNvCxnSpPr>
              <a:cxnSpLocks/>
              <a:stCxn id="11" idx="3"/>
              <a:endCxn id="9" idx="1"/>
            </p:cNvCxnSpPr>
            <p:nvPr/>
          </p:nvCxnSpPr>
          <p:spPr>
            <a:xfrm flipV="1">
              <a:off x="3303615" y="2464008"/>
              <a:ext cx="511938" cy="436023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Connecteur : en angle 17">
              <a:extLst>
                <a:ext uri="{FF2B5EF4-FFF2-40B4-BE49-F238E27FC236}">
                  <a16:creationId xmlns:a16="http://schemas.microsoft.com/office/drawing/2014/main" id="{FF0713AA-F893-CAA7-79C4-C814E0A7B1B1}"/>
                </a:ext>
              </a:extLst>
            </p:cNvPr>
            <p:cNvCxnSpPr>
              <a:cxnSpLocks/>
              <a:stCxn id="11" idx="3"/>
              <a:endCxn id="10" idx="1"/>
            </p:cNvCxnSpPr>
            <p:nvPr/>
          </p:nvCxnSpPr>
          <p:spPr>
            <a:xfrm>
              <a:off x="3303615" y="2900032"/>
              <a:ext cx="511938" cy="448649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Connecteur : en angle 18">
              <a:extLst>
                <a:ext uri="{FF2B5EF4-FFF2-40B4-BE49-F238E27FC236}">
                  <a16:creationId xmlns:a16="http://schemas.microsoft.com/office/drawing/2014/main" id="{17FEC8D7-F450-AF39-825B-796FACFFBFC5}"/>
                </a:ext>
              </a:extLst>
            </p:cNvPr>
            <p:cNvCxnSpPr>
              <a:cxnSpLocks/>
              <a:stCxn id="9" idx="3"/>
              <a:endCxn id="13" idx="1"/>
            </p:cNvCxnSpPr>
            <p:nvPr/>
          </p:nvCxnSpPr>
          <p:spPr>
            <a:xfrm flipV="1">
              <a:off x="5523229" y="2222950"/>
              <a:ext cx="511937" cy="241058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Connecteur : en angle 19">
              <a:extLst>
                <a:ext uri="{FF2B5EF4-FFF2-40B4-BE49-F238E27FC236}">
                  <a16:creationId xmlns:a16="http://schemas.microsoft.com/office/drawing/2014/main" id="{8B921FEF-3EF9-189D-318D-B89C56F98E3C}"/>
                </a:ext>
              </a:extLst>
            </p:cNvPr>
            <p:cNvCxnSpPr>
              <a:cxnSpLocks/>
              <a:stCxn id="9" idx="3"/>
              <a:endCxn id="14" idx="1"/>
            </p:cNvCxnSpPr>
            <p:nvPr/>
          </p:nvCxnSpPr>
          <p:spPr>
            <a:xfrm>
              <a:off x="5523229" y="2464008"/>
              <a:ext cx="511937" cy="202446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Connecteur : en angle 20">
              <a:extLst>
                <a:ext uri="{FF2B5EF4-FFF2-40B4-BE49-F238E27FC236}">
                  <a16:creationId xmlns:a16="http://schemas.microsoft.com/office/drawing/2014/main" id="{E128BA43-8095-672A-0B9F-785DF931ECC5}"/>
                </a:ext>
              </a:extLst>
            </p:cNvPr>
            <p:cNvCxnSpPr>
              <a:cxnSpLocks/>
              <a:stCxn id="10" idx="3"/>
              <a:endCxn id="15" idx="1"/>
            </p:cNvCxnSpPr>
            <p:nvPr/>
          </p:nvCxnSpPr>
          <p:spPr>
            <a:xfrm flipV="1">
              <a:off x="5523228" y="3157707"/>
              <a:ext cx="511938" cy="190973"/>
            </a:xfrm>
            <a:prstGeom prst="bentConnector3">
              <a:avLst>
                <a:gd name="adj1" fmla="val 50000"/>
              </a:avLst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Connecteur : en angle 21">
              <a:extLst>
                <a:ext uri="{FF2B5EF4-FFF2-40B4-BE49-F238E27FC236}">
                  <a16:creationId xmlns:a16="http://schemas.microsoft.com/office/drawing/2014/main" id="{34BBDC0D-41D6-EA4A-EC2B-CA243E8A5A76}"/>
                </a:ext>
              </a:extLst>
            </p:cNvPr>
            <p:cNvCxnSpPr>
              <a:cxnSpLocks/>
              <a:stCxn id="10" idx="3"/>
              <a:endCxn id="16" idx="1"/>
            </p:cNvCxnSpPr>
            <p:nvPr/>
          </p:nvCxnSpPr>
          <p:spPr>
            <a:xfrm>
              <a:off x="5523228" y="3348680"/>
              <a:ext cx="511938" cy="252530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>
              <a:extLst>
                <a:ext uri="{FF2B5EF4-FFF2-40B4-BE49-F238E27FC236}">
                  <a16:creationId xmlns:a16="http://schemas.microsoft.com/office/drawing/2014/main" id="{A3B74A54-06C6-4831-BA74-A5B886BCE81C}"/>
                </a:ext>
              </a:extLst>
            </p:cNvPr>
            <p:cNvCxnSpPr/>
            <p:nvPr/>
          </p:nvCxnSpPr>
          <p:spPr>
            <a:xfrm>
              <a:off x="8114300" y="2893113"/>
              <a:ext cx="23351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4" name="Ellipse 33">
            <a:extLst>
              <a:ext uri="{FF2B5EF4-FFF2-40B4-BE49-F238E27FC236}">
                <a16:creationId xmlns:a16="http://schemas.microsoft.com/office/drawing/2014/main" id="{166CB9C8-3A0C-C55C-6BEE-58A2F5422108}"/>
              </a:ext>
            </a:extLst>
          </p:cNvPr>
          <p:cNvSpPr/>
          <p:nvPr/>
        </p:nvSpPr>
        <p:spPr>
          <a:xfrm>
            <a:off x="4764771" y="2259571"/>
            <a:ext cx="434329" cy="43432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2:1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A415FE9C-802A-DA40-752F-C1DAAD04959D}"/>
              </a:ext>
            </a:extLst>
          </p:cNvPr>
          <p:cNvSpPr/>
          <p:nvPr/>
        </p:nvSpPr>
        <p:spPr>
          <a:xfrm>
            <a:off x="6980719" y="1656652"/>
            <a:ext cx="434329" cy="43432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1:1</a:t>
            </a:r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9F6A2FFD-D6ED-DBD5-0D5E-A3084CA4B02F}"/>
              </a:ext>
            </a:extLst>
          </p:cNvPr>
          <p:cNvSpPr/>
          <p:nvPr/>
        </p:nvSpPr>
        <p:spPr>
          <a:xfrm>
            <a:off x="6991742" y="2864182"/>
            <a:ext cx="434329" cy="43432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R</a:t>
            </a:r>
          </a:p>
          <a:p>
            <a:pPr algn="ctr"/>
            <a:r>
              <a:rPr lang="fr-FR" sz="1100" b="1" dirty="0">
                <a:solidFill>
                  <a:schemeClr val="tx1"/>
                </a:solidFill>
              </a:rPr>
              <a:t>1:1</a:t>
            </a:r>
          </a:p>
        </p:txBody>
      </p:sp>
    </p:spTree>
    <p:extLst>
      <p:ext uri="{BB962C8B-B14F-4D97-AF65-F5344CB8AC3E}">
        <p14:creationId xmlns:p14="http://schemas.microsoft.com/office/powerpoint/2010/main" val="574783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52A5FA-F089-9E39-7E57-B075CD4C3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FR" sz="4000" dirty="0"/>
            </a:br>
            <a:r>
              <a:rPr lang="fr-FR" sz="4000" dirty="0"/>
              <a:t>Étude DOXYVAC ANRS 174 </a:t>
            </a:r>
            <a:r>
              <a:rPr lang="fr-FR" sz="4000" i="1" dirty="0"/>
              <a:t>(2)</a:t>
            </a:r>
            <a:br>
              <a:rPr lang="fr-FR" sz="4000" i="1" dirty="0"/>
            </a:br>
            <a:r>
              <a:rPr lang="fr-FR" sz="1600" i="1" dirty="0"/>
              <a:t>Résultats : doxycycline PEP – délai jusqu’à la 1</a:t>
            </a:r>
            <a:r>
              <a:rPr lang="fr-FR" sz="1600" i="1" baseline="30000" dirty="0"/>
              <a:t>re</a:t>
            </a:r>
            <a:r>
              <a:rPr lang="fr-FR" sz="1600" i="1" dirty="0"/>
              <a:t> infection à Chlamydia ou syphilis </a:t>
            </a:r>
            <a:br>
              <a:rPr lang="fr-FR" sz="1600" dirty="0"/>
            </a:b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58313C2-6D04-DE29-547F-3762A4BA4A7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CROI 2024 - D’après Molina JM et al., </a:t>
            </a:r>
            <a:r>
              <a:rPr lang="fr-FR" dirty="0" err="1"/>
              <a:t>abstr</a:t>
            </a:r>
            <a:r>
              <a:rPr lang="fr-FR" dirty="0"/>
              <a:t>. 124, actualisé 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DDFFE528-596F-798D-7696-C63D73355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238" y="889525"/>
            <a:ext cx="2838084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cs typeface="Arial" panose="020B0604020202020204" pitchFamily="34" charset="0"/>
              </a:rPr>
              <a:t>Aucune interaction entre DoxyPEP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cs typeface="Arial" panose="020B0604020202020204" pitchFamily="34" charset="0"/>
              </a:rPr>
              <a:t>et le vaccin 4CMenB (p = 0,83)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200" b="1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cs typeface="Arial" panose="020B0604020202020204" pitchFamily="34" charset="0"/>
              </a:rPr>
              <a:t>Suivi médian : 14 mois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cs typeface="Arial" panose="020B0604020202020204" pitchFamily="34" charset="0"/>
              </a:rPr>
              <a:t>(extrêmes : 9 à 18)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200" b="1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cs typeface="Arial" panose="020B0604020202020204" pitchFamily="34" charset="0"/>
              </a:rPr>
              <a:t>115 sujets infectés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solidFill>
                  <a:srgbClr val="EE7203"/>
                </a:solidFill>
                <a:cs typeface="Arial" panose="020B0604020202020204" pitchFamily="34" charset="0"/>
              </a:rPr>
              <a:t>80 dans le groupe sans PEP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cs typeface="Arial" panose="020B0604020202020204" pitchFamily="34" charset="0"/>
              </a:rPr>
              <a:t>(incidence : 53,2/100 PA),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solidFill>
                  <a:srgbClr val="0162AF"/>
                </a:solidFill>
                <a:cs typeface="Arial" panose="020B0604020202020204" pitchFamily="34" charset="0"/>
              </a:rPr>
              <a:t>35 dans le groupe DoxyPEP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200" b="1" dirty="0">
                <a:cs typeface="Arial" panose="020B0604020202020204" pitchFamily="34" charset="0"/>
              </a:rPr>
              <a:t>(incidence : 8,8/100 PA)</a:t>
            </a:r>
            <a:endParaRPr lang="fr-FR" altLang="fr-FR" sz="1200" dirty="0">
              <a:cs typeface="Arial" panose="020B0604020202020204" pitchFamily="34" charset="0"/>
            </a:endParaRPr>
          </a:p>
        </p:txBody>
      </p: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4D100D7A-75CD-A8F5-E688-24C8D6E7C955}"/>
              </a:ext>
            </a:extLst>
          </p:cNvPr>
          <p:cNvGrpSpPr/>
          <p:nvPr/>
        </p:nvGrpSpPr>
        <p:grpSpPr>
          <a:xfrm>
            <a:off x="3195402" y="734230"/>
            <a:ext cx="3685269" cy="2029049"/>
            <a:chOff x="4730646" y="934454"/>
            <a:chExt cx="4127216" cy="2272378"/>
          </a:xfrm>
        </p:grpSpPr>
        <p:graphicFrame>
          <p:nvGraphicFramePr>
            <p:cNvPr id="9" name="Espace réservé du contenu 6">
              <a:extLst>
                <a:ext uri="{FF2B5EF4-FFF2-40B4-BE49-F238E27FC236}">
                  <a16:creationId xmlns:a16="http://schemas.microsoft.com/office/drawing/2014/main" id="{F992EA18-3463-E961-74C6-64B1ADA0EC5C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4730646" y="934454"/>
            <a:ext cx="4127216" cy="227237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13" name="Forme libre : forme 12">
              <a:extLst>
                <a:ext uri="{FF2B5EF4-FFF2-40B4-BE49-F238E27FC236}">
                  <a16:creationId xmlns:a16="http://schemas.microsoft.com/office/drawing/2014/main" id="{CC42942C-6E70-1980-DE49-DCB09A3A2D4B}"/>
                </a:ext>
              </a:extLst>
            </p:cNvPr>
            <p:cNvSpPr/>
            <p:nvPr/>
          </p:nvSpPr>
          <p:spPr>
            <a:xfrm>
              <a:off x="5323961" y="1820198"/>
              <a:ext cx="3091954" cy="1102929"/>
            </a:xfrm>
            <a:custGeom>
              <a:avLst/>
              <a:gdLst>
                <a:gd name="connsiteX0" fmla="*/ 0 w 3091954"/>
                <a:gd name="connsiteY0" fmla="*/ 1102930 h 1102929"/>
                <a:gd name="connsiteX1" fmla="*/ 11231 w 3091954"/>
                <a:gd name="connsiteY1" fmla="*/ 1102930 h 1102929"/>
                <a:gd name="connsiteX2" fmla="*/ 11231 w 3091954"/>
                <a:gd name="connsiteY2" fmla="*/ 1092847 h 1102929"/>
                <a:gd name="connsiteX3" fmla="*/ 87167 w 3091954"/>
                <a:gd name="connsiteY3" fmla="*/ 1092847 h 1102929"/>
                <a:gd name="connsiteX4" fmla="*/ 87167 w 3091954"/>
                <a:gd name="connsiteY4" fmla="*/ 1083531 h 1102929"/>
                <a:gd name="connsiteX5" fmla="*/ 136048 w 3091954"/>
                <a:gd name="connsiteY5" fmla="*/ 1083531 h 1102929"/>
                <a:gd name="connsiteX6" fmla="*/ 136048 w 3091954"/>
                <a:gd name="connsiteY6" fmla="*/ 1072555 h 1102929"/>
                <a:gd name="connsiteX7" fmla="*/ 177781 w 3091954"/>
                <a:gd name="connsiteY7" fmla="*/ 1072555 h 1102929"/>
                <a:gd name="connsiteX8" fmla="*/ 177781 w 3091954"/>
                <a:gd name="connsiteY8" fmla="*/ 1064898 h 1102929"/>
                <a:gd name="connsiteX9" fmla="*/ 199349 w 3091954"/>
                <a:gd name="connsiteY9" fmla="*/ 1064898 h 1102929"/>
                <a:gd name="connsiteX10" fmla="*/ 199349 w 3091954"/>
                <a:gd name="connsiteY10" fmla="*/ 1053156 h 1102929"/>
                <a:gd name="connsiteX11" fmla="*/ 204199 w 3091954"/>
                <a:gd name="connsiteY11" fmla="*/ 1053156 h 1102929"/>
                <a:gd name="connsiteX12" fmla="*/ 204199 w 3091954"/>
                <a:gd name="connsiteY12" fmla="*/ 1042053 h 1102929"/>
                <a:gd name="connsiteX13" fmla="*/ 216451 w 3091954"/>
                <a:gd name="connsiteY13" fmla="*/ 1042053 h 1102929"/>
                <a:gd name="connsiteX14" fmla="*/ 216451 w 3091954"/>
                <a:gd name="connsiteY14" fmla="*/ 1025207 h 1102929"/>
                <a:gd name="connsiteX15" fmla="*/ 258695 w 3091954"/>
                <a:gd name="connsiteY15" fmla="*/ 1025207 h 1102929"/>
                <a:gd name="connsiteX16" fmla="*/ 258695 w 3091954"/>
                <a:gd name="connsiteY16" fmla="*/ 1015252 h 1102929"/>
                <a:gd name="connsiteX17" fmla="*/ 271967 w 3091954"/>
                <a:gd name="connsiteY17" fmla="*/ 1015252 h 1102929"/>
                <a:gd name="connsiteX18" fmla="*/ 271967 w 3091954"/>
                <a:gd name="connsiteY18" fmla="*/ 1003128 h 1102929"/>
                <a:gd name="connsiteX19" fmla="*/ 291494 w 3091954"/>
                <a:gd name="connsiteY19" fmla="*/ 1003128 h 1102929"/>
                <a:gd name="connsiteX20" fmla="*/ 291494 w 3091954"/>
                <a:gd name="connsiteY20" fmla="*/ 990110 h 1102929"/>
                <a:gd name="connsiteX21" fmla="*/ 300300 w 3091954"/>
                <a:gd name="connsiteY21" fmla="*/ 990110 h 1102929"/>
                <a:gd name="connsiteX22" fmla="*/ 300300 w 3091954"/>
                <a:gd name="connsiteY22" fmla="*/ 983856 h 1102929"/>
                <a:gd name="connsiteX23" fmla="*/ 311659 w 3091954"/>
                <a:gd name="connsiteY23" fmla="*/ 983856 h 1102929"/>
                <a:gd name="connsiteX24" fmla="*/ 311659 w 3091954"/>
                <a:gd name="connsiteY24" fmla="*/ 961394 h 1102929"/>
                <a:gd name="connsiteX25" fmla="*/ 318423 w 3091954"/>
                <a:gd name="connsiteY25" fmla="*/ 961394 h 1102929"/>
                <a:gd name="connsiteX26" fmla="*/ 318423 w 3091954"/>
                <a:gd name="connsiteY26" fmla="*/ 935231 h 1102929"/>
                <a:gd name="connsiteX27" fmla="*/ 344075 w 3091954"/>
                <a:gd name="connsiteY27" fmla="*/ 935231 h 1102929"/>
                <a:gd name="connsiteX28" fmla="*/ 344075 w 3091954"/>
                <a:gd name="connsiteY28" fmla="*/ 901411 h 1102929"/>
                <a:gd name="connsiteX29" fmla="*/ 373174 w 3091954"/>
                <a:gd name="connsiteY29" fmla="*/ 901411 h 1102929"/>
                <a:gd name="connsiteX30" fmla="*/ 373174 w 3091954"/>
                <a:gd name="connsiteY30" fmla="*/ 891456 h 1102929"/>
                <a:gd name="connsiteX31" fmla="*/ 381852 w 3091954"/>
                <a:gd name="connsiteY31" fmla="*/ 891456 h 1102929"/>
                <a:gd name="connsiteX32" fmla="*/ 381852 w 3091954"/>
                <a:gd name="connsiteY32" fmla="*/ 884692 h 1102929"/>
                <a:gd name="connsiteX33" fmla="*/ 404314 w 3091954"/>
                <a:gd name="connsiteY33" fmla="*/ 884692 h 1102929"/>
                <a:gd name="connsiteX34" fmla="*/ 404314 w 3091954"/>
                <a:gd name="connsiteY34" fmla="*/ 862486 h 1102929"/>
                <a:gd name="connsiteX35" fmla="*/ 413248 w 3091954"/>
                <a:gd name="connsiteY35" fmla="*/ 862486 h 1102929"/>
                <a:gd name="connsiteX36" fmla="*/ 413248 w 3091954"/>
                <a:gd name="connsiteY36" fmla="*/ 852276 h 1102929"/>
                <a:gd name="connsiteX37" fmla="*/ 440304 w 3091954"/>
                <a:gd name="connsiteY37" fmla="*/ 852276 h 1102929"/>
                <a:gd name="connsiteX38" fmla="*/ 440304 w 3091954"/>
                <a:gd name="connsiteY38" fmla="*/ 841683 h 1102929"/>
                <a:gd name="connsiteX39" fmla="*/ 573416 w 3091954"/>
                <a:gd name="connsiteY39" fmla="*/ 841683 h 1102929"/>
                <a:gd name="connsiteX40" fmla="*/ 573416 w 3091954"/>
                <a:gd name="connsiteY40" fmla="*/ 833132 h 1102929"/>
                <a:gd name="connsiteX41" fmla="*/ 631358 w 3091954"/>
                <a:gd name="connsiteY41" fmla="*/ 833132 h 1102929"/>
                <a:gd name="connsiteX42" fmla="*/ 631358 w 3091954"/>
                <a:gd name="connsiteY42" fmla="*/ 813988 h 1102929"/>
                <a:gd name="connsiteX43" fmla="*/ 668751 w 3091954"/>
                <a:gd name="connsiteY43" fmla="*/ 813988 h 1102929"/>
                <a:gd name="connsiteX44" fmla="*/ 668751 w 3091954"/>
                <a:gd name="connsiteY44" fmla="*/ 804289 h 1102929"/>
                <a:gd name="connsiteX45" fmla="*/ 689427 w 3091954"/>
                <a:gd name="connsiteY45" fmla="*/ 804289 h 1102929"/>
                <a:gd name="connsiteX46" fmla="*/ 689427 w 3091954"/>
                <a:gd name="connsiteY46" fmla="*/ 786932 h 1102929"/>
                <a:gd name="connsiteX47" fmla="*/ 700019 w 3091954"/>
                <a:gd name="connsiteY47" fmla="*/ 786932 h 1102929"/>
                <a:gd name="connsiteX48" fmla="*/ 700019 w 3091954"/>
                <a:gd name="connsiteY48" fmla="*/ 772510 h 1102929"/>
                <a:gd name="connsiteX49" fmla="*/ 712782 w 3091954"/>
                <a:gd name="connsiteY49" fmla="*/ 772510 h 1102929"/>
                <a:gd name="connsiteX50" fmla="*/ 712782 w 3091954"/>
                <a:gd name="connsiteY50" fmla="*/ 759493 h 1102929"/>
                <a:gd name="connsiteX51" fmla="*/ 720184 w 3091954"/>
                <a:gd name="connsiteY51" fmla="*/ 759493 h 1102929"/>
                <a:gd name="connsiteX52" fmla="*/ 720184 w 3091954"/>
                <a:gd name="connsiteY52" fmla="*/ 735755 h 1102929"/>
                <a:gd name="connsiteX53" fmla="*/ 730011 w 3091954"/>
                <a:gd name="connsiteY53" fmla="*/ 735755 h 1102929"/>
                <a:gd name="connsiteX54" fmla="*/ 730011 w 3091954"/>
                <a:gd name="connsiteY54" fmla="*/ 717249 h 1102929"/>
                <a:gd name="connsiteX55" fmla="*/ 750559 w 3091954"/>
                <a:gd name="connsiteY55" fmla="*/ 717249 h 1102929"/>
                <a:gd name="connsiteX56" fmla="*/ 750559 w 3091954"/>
                <a:gd name="connsiteY56" fmla="*/ 708188 h 1102929"/>
                <a:gd name="connsiteX57" fmla="*/ 755919 w 3091954"/>
                <a:gd name="connsiteY57" fmla="*/ 708188 h 1102929"/>
                <a:gd name="connsiteX58" fmla="*/ 755919 w 3091954"/>
                <a:gd name="connsiteY58" fmla="*/ 698743 h 1102929"/>
                <a:gd name="connsiteX59" fmla="*/ 783741 w 3091954"/>
                <a:gd name="connsiteY59" fmla="*/ 698743 h 1102929"/>
                <a:gd name="connsiteX60" fmla="*/ 783741 w 3091954"/>
                <a:gd name="connsiteY60" fmla="*/ 662115 h 1102929"/>
                <a:gd name="connsiteX61" fmla="*/ 788718 w 3091954"/>
                <a:gd name="connsiteY61" fmla="*/ 662115 h 1102929"/>
                <a:gd name="connsiteX62" fmla="*/ 788718 w 3091954"/>
                <a:gd name="connsiteY62" fmla="*/ 630209 h 1102929"/>
                <a:gd name="connsiteX63" fmla="*/ 794844 w 3091954"/>
                <a:gd name="connsiteY63" fmla="*/ 630209 h 1102929"/>
                <a:gd name="connsiteX64" fmla="*/ 794844 w 3091954"/>
                <a:gd name="connsiteY64" fmla="*/ 618085 h 1102929"/>
                <a:gd name="connsiteX65" fmla="*/ 823049 w 3091954"/>
                <a:gd name="connsiteY65" fmla="*/ 618085 h 1102929"/>
                <a:gd name="connsiteX66" fmla="*/ 823049 w 3091954"/>
                <a:gd name="connsiteY66" fmla="*/ 598558 h 1102929"/>
                <a:gd name="connsiteX67" fmla="*/ 863889 w 3091954"/>
                <a:gd name="connsiteY67" fmla="*/ 598558 h 1102929"/>
                <a:gd name="connsiteX68" fmla="*/ 863889 w 3091954"/>
                <a:gd name="connsiteY68" fmla="*/ 584903 h 1102929"/>
                <a:gd name="connsiteX69" fmla="*/ 912003 w 3091954"/>
                <a:gd name="connsiteY69" fmla="*/ 584903 h 1102929"/>
                <a:gd name="connsiteX70" fmla="*/ 912003 w 3091954"/>
                <a:gd name="connsiteY70" fmla="*/ 574948 h 1102929"/>
                <a:gd name="connsiteX71" fmla="*/ 947866 w 3091954"/>
                <a:gd name="connsiteY71" fmla="*/ 574948 h 1102929"/>
                <a:gd name="connsiteX72" fmla="*/ 947866 w 3091954"/>
                <a:gd name="connsiteY72" fmla="*/ 563206 h 1102929"/>
                <a:gd name="connsiteX73" fmla="*/ 997257 w 3091954"/>
                <a:gd name="connsiteY73" fmla="*/ 563206 h 1102929"/>
                <a:gd name="connsiteX74" fmla="*/ 997257 w 3091954"/>
                <a:gd name="connsiteY74" fmla="*/ 541255 h 1102929"/>
                <a:gd name="connsiteX75" fmla="*/ 1049583 w 3091954"/>
                <a:gd name="connsiteY75" fmla="*/ 541255 h 1102929"/>
                <a:gd name="connsiteX76" fmla="*/ 1049583 w 3091954"/>
                <a:gd name="connsiteY76" fmla="*/ 522494 h 1102929"/>
                <a:gd name="connsiteX77" fmla="*/ 1059410 w 3091954"/>
                <a:gd name="connsiteY77" fmla="*/ 522494 h 1102929"/>
                <a:gd name="connsiteX78" fmla="*/ 1059410 w 3091954"/>
                <a:gd name="connsiteY78" fmla="*/ 515985 h 1102929"/>
                <a:gd name="connsiteX79" fmla="*/ 1074086 w 3091954"/>
                <a:gd name="connsiteY79" fmla="*/ 515985 h 1102929"/>
                <a:gd name="connsiteX80" fmla="*/ 1074086 w 3091954"/>
                <a:gd name="connsiteY80" fmla="*/ 506541 h 1102929"/>
                <a:gd name="connsiteX81" fmla="*/ 1087870 w 3091954"/>
                <a:gd name="connsiteY81" fmla="*/ 506541 h 1102929"/>
                <a:gd name="connsiteX82" fmla="*/ 1087870 w 3091954"/>
                <a:gd name="connsiteY82" fmla="*/ 490716 h 1102929"/>
                <a:gd name="connsiteX83" fmla="*/ 1099611 w 3091954"/>
                <a:gd name="connsiteY83" fmla="*/ 490716 h 1102929"/>
                <a:gd name="connsiteX84" fmla="*/ 1099611 w 3091954"/>
                <a:gd name="connsiteY84" fmla="*/ 480761 h 1102929"/>
                <a:gd name="connsiteX85" fmla="*/ 1136750 w 3091954"/>
                <a:gd name="connsiteY85" fmla="*/ 480761 h 1102929"/>
                <a:gd name="connsiteX86" fmla="*/ 1136750 w 3091954"/>
                <a:gd name="connsiteY86" fmla="*/ 436731 h 1102929"/>
                <a:gd name="connsiteX87" fmla="*/ 1144663 w 3091954"/>
                <a:gd name="connsiteY87" fmla="*/ 436731 h 1102929"/>
                <a:gd name="connsiteX88" fmla="*/ 1144663 w 3091954"/>
                <a:gd name="connsiteY88" fmla="*/ 421033 h 1102929"/>
                <a:gd name="connsiteX89" fmla="*/ 1181036 w 3091954"/>
                <a:gd name="connsiteY89" fmla="*/ 421033 h 1102929"/>
                <a:gd name="connsiteX90" fmla="*/ 1366346 w 3091954"/>
                <a:gd name="connsiteY90" fmla="*/ 421033 h 1102929"/>
                <a:gd name="connsiteX91" fmla="*/ 1366346 w 3091954"/>
                <a:gd name="connsiteY91" fmla="*/ 405207 h 1102929"/>
                <a:gd name="connsiteX92" fmla="*/ 1423522 w 3091954"/>
                <a:gd name="connsiteY92" fmla="*/ 405207 h 1102929"/>
                <a:gd name="connsiteX93" fmla="*/ 1423522 w 3091954"/>
                <a:gd name="connsiteY93" fmla="*/ 395763 h 1102929"/>
                <a:gd name="connsiteX94" fmla="*/ 1437560 w 3091954"/>
                <a:gd name="connsiteY94" fmla="*/ 395763 h 1102929"/>
                <a:gd name="connsiteX95" fmla="*/ 1437560 w 3091954"/>
                <a:gd name="connsiteY95" fmla="*/ 372918 h 1102929"/>
                <a:gd name="connsiteX96" fmla="*/ 1459129 w 3091954"/>
                <a:gd name="connsiteY96" fmla="*/ 372918 h 1102929"/>
                <a:gd name="connsiteX97" fmla="*/ 1459129 w 3091954"/>
                <a:gd name="connsiteY97" fmla="*/ 360284 h 1102929"/>
                <a:gd name="connsiteX98" fmla="*/ 1476996 w 3091954"/>
                <a:gd name="connsiteY98" fmla="*/ 360284 h 1102929"/>
                <a:gd name="connsiteX99" fmla="*/ 1476996 w 3091954"/>
                <a:gd name="connsiteY99" fmla="*/ 345862 h 1102929"/>
                <a:gd name="connsiteX100" fmla="*/ 1511327 w 3091954"/>
                <a:gd name="connsiteY100" fmla="*/ 345862 h 1102929"/>
                <a:gd name="connsiteX101" fmla="*/ 1511327 w 3091954"/>
                <a:gd name="connsiteY101" fmla="*/ 316381 h 1102929"/>
                <a:gd name="connsiteX102" fmla="*/ 1526642 w 3091954"/>
                <a:gd name="connsiteY102" fmla="*/ 316381 h 1102929"/>
                <a:gd name="connsiteX103" fmla="*/ 1526642 w 3091954"/>
                <a:gd name="connsiteY103" fmla="*/ 281539 h 1102929"/>
                <a:gd name="connsiteX104" fmla="*/ 1579479 w 3091954"/>
                <a:gd name="connsiteY104" fmla="*/ 281539 h 1102929"/>
                <a:gd name="connsiteX105" fmla="*/ 1579479 w 3091954"/>
                <a:gd name="connsiteY105" fmla="*/ 249378 h 1102929"/>
                <a:gd name="connsiteX106" fmla="*/ 1692043 w 3091954"/>
                <a:gd name="connsiteY106" fmla="*/ 249378 h 1102929"/>
                <a:gd name="connsiteX107" fmla="*/ 1692043 w 3091954"/>
                <a:gd name="connsiteY107" fmla="*/ 231128 h 1102929"/>
                <a:gd name="connsiteX108" fmla="*/ 1920236 w 3091954"/>
                <a:gd name="connsiteY108" fmla="*/ 231128 h 1102929"/>
                <a:gd name="connsiteX109" fmla="*/ 1920236 w 3091954"/>
                <a:gd name="connsiteY109" fmla="*/ 207390 h 1102929"/>
                <a:gd name="connsiteX110" fmla="*/ 1933253 w 3091954"/>
                <a:gd name="connsiteY110" fmla="*/ 207390 h 1102929"/>
                <a:gd name="connsiteX111" fmla="*/ 1933253 w 3091954"/>
                <a:gd name="connsiteY111" fmla="*/ 185311 h 1102929"/>
                <a:gd name="connsiteX112" fmla="*/ 2410951 w 3091954"/>
                <a:gd name="connsiteY112" fmla="*/ 185311 h 1102929"/>
                <a:gd name="connsiteX113" fmla="*/ 2410951 w 3091954"/>
                <a:gd name="connsiteY113" fmla="*/ 136941 h 1102929"/>
                <a:gd name="connsiteX114" fmla="*/ 2759876 w 3091954"/>
                <a:gd name="connsiteY114" fmla="*/ 136941 h 1102929"/>
                <a:gd name="connsiteX115" fmla="*/ 2759876 w 3091954"/>
                <a:gd name="connsiteY115" fmla="*/ 0 h 1102929"/>
                <a:gd name="connsiteX116" fmla="*/ 3091955 w 3091954"/>
                <a:gd name="connsiteY116" fmla="*/ 0 h 1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</a:cxnLst>
              <a:rect l="l" t="t" r="r" b="b"/>
              <a:pathLst>
                <a:path w="3091954" h="1102929">
                  <a:moveTo>
                    <a:pt x="0" y="1102930"/>
                  </a:moveTo>
                  <a:lnTo>
                    <a:pt x="11231" y="1102930"/>
                  </a:lnTo>
                  <a:lnTo>
                    <a:pt x="11231" y="1092847"/>
                  </a:lnTo>
                  <a:lnTo>
                    <a:pt x="87167" y="1092847"/>
                  </a:lnTo>
                  <a:lnTo>
                    <a:pt x="87167" y="1083531"/>
                  </a:lnTo>
                  <a:lnTo>
                    <a:pt x="136048" y="1083531"/>
                  </a:lnTo>
                  <a:lnTo>
                    <a:pt x="136048" y="1072555"/>
                  </a:lnTo>
                  <a:lnTo>
                    <a:pt x="177781" y="1072555"/>
                  </a:lnTo>
                  <a:lnTo>
                    <a:pt x="177781" y="1064898"/>
                  </a:lnTo>
                  <a:lnTo>
                    <a:pt x="199349" y="1064898"/>
                  </a:lnTo>
                  <a:lnTo>
                    <a:pt x="199349" y="1053156"/>
                  </a:lnTo>
                  <a:lnTo>
                    <a:pt x="204199" y="1053156"/>
                  </a:lnTo>
                  <a:lnTo>
                    <a:pt x="204199" y="1042053"/>
                  </a:lnTo>
                  <a:lnTo>
                    <a:pt x="216451" y="1042053"/>
                  </a:lnTo>
                  <a:lnTo>
                    <a:pt x="216451" y="1025207"/>
                  </a:lnTo>
                  <a:lnTo>
                    <a:pt x="258695" y="1025207"/>
                  </a:lnTo>
                  <a:lnTo>
                    <a:pt x="258695" y="1015252"/>
                  </a:lnTo>
                  <a:lnTo>
                    <a:pt x="271967" y="1015252"/>
                  </a:lnTo>
                  <a:lnTo>
                    <a:pt x="271967" y="1003128"/>
                  </a:lnTo>
                  <a:lnTo>
                    <a:pt x="291494" y="1003128"/>
                  </a:lnTo>
                  <a:lnTo>
                    <a:pt x="291494" y="990110"/>
                  </a:lnTo>
                  <a:lnTo>
                    <a:pt x="300300" y="990110"/>
                  </a:lnTo>
                  <a:lnTo>
                    <a:pt x="300300" y="983856"/>
                  </a:lnTo>
                  <a:lnTo>
                    <a:pt x="311659" y="983856"/>
                  </a:lnTo>
                  <a:lnTo>
                    <a:pt x="311659" y="961394"/>
                  </a:lnTo>
                  <a:lnTo>
                    <a:pt x="318423" y="961394"/>
                  </a:lnTo>
                  <a:lnTo>
                    <a:pt x="318423" y="935231"/>
                  </a:lnTo>
                  <a:lnTo>
                    <a:pt x="344075" y="935231"/>
                  </a:lnTo>
                  <a:lnTo>
                    <a:pt x="344075" y="901411"/>
                  </a:lnTo>
                  <a:lnTo>
                    <a:pt x="373174" y="901411"/>
                  </a:lnTo>
                  <a:lnTo>
                    <a:pt x="373174" y="891456"/>
                  </a:lnTo>
                  <a:lnTo>
                    <a:pt x="381852" y="891456"/>
                  </a:lnTo>
                  <a:lnTo>
                    <a:pt x="381852" y="884692"/>
                  </a:lnTo>
                  <a:lnTo>
                    <a:pt x="404314" y="884692"/>
                  </a:lnTo>
                  <a:lnTo>
                    <a:pt x="404314" y="862486"/>
                  </a:lnTo>
                  <a:lnTo>
                    <a:pt x="413248" y="862486"/>
                  </a:lnTo>
                  <a:lnTo>
                    <a:pt x="413248" y="852276"/>
                  </a:lnTo>
                  <a:lnTo>
                    <a:pt x="440304" y="852276"/>
                  </a:lnTo>
                  <a:lnTo>
                    <a:pt x="440304" y="841683"/>
                  </a:lnTo>
                  <a:lnTo>
                    <a:pt x="573416" y="841683"/>
                  </a:lnTo>
                  <a:lnTo>
                    <a:pt x="573416" y="833132"/>
                  </a:lnTo>
                  <a:lnTo>
                    <a:pt x="631358" y="833132"/>
                  </a:lnTo>
                  <a:lnTo>
                    <a:pt x="631358" y="813988"/>
                  </a:lnTo>
                  <a:lnTo>
                    <a:pt x="668751" y="813988"/>
                  </a:lnTo>
                  <a:lnTo>
                    <a:pt x="668751" y="804289"/>
                  </a:lnTo>
                  <a:lnTo>
                    <a:pt x="689427" y="804289"/>
                  </a:lnTo>
                  <a:lnTo>
                    <a:pt x="689427" y="786932"/>
                  </a:lnTo>
                  <a:lnTo>
                    <a:pt x="700019" y="786932"/>
                  </a:lnTo>
                  <a:lnTo>
                    <a:pt x="700019" y="772510"/>
                  </a:lnTo>
                  <a:lnTo>
                    <a:pt x="712782" y="772510"/>
                  </a:lnTo>
                  <a:lnTo>
                    <a:pt x="712782" y="759493"/>
                  </a:lnTo>
                  <a:lnTo>
                    <a:pt x="720184" y="759493"/>
                  </a:lnTo>
                  <a:lnTo>
                    <a:pt x="720184" y="735755"/>
                  </a:lnTo>
                  <a:lnTo>
                    <a:pt x="730011" y="735755"/>
                  </a:lnTo>
                  <a:lnTo>
                    <a:pt x="730011" y="717249"/>
                  </a:lnTo>
                  <a:lnTo>
                    <a:pt x="750559" y="717249"/>
                  </a:lnTo>
                  <a:lnTo>
                    <a:pt x="750559" y="708188"/>
                  </a:lnTo>
                  <a:lnTo>
                    <a:pt x="755919" y="708188"/>
                  </a:lnTo>
                  <a:lnTo>
                    <a:pt x="755919" y="698743"/>
                  </a:lnTo>
                  <a:lnTo>
                    <a:pt x="783741" y="698743"/>
                  </a:lnTo>
                  <a:lnTo>
                    <a:pt x="783741" y="662115"/>
                  </a:lnTo>
                  <a:lnTo>
                    <a:pt x="788718" y="662115"/>
                  </a:lnTo>
                  <a:lnTo>
                    <a:pt x="788718" y="630209"/>
                  </a:lnTo>
                  <a:lnTo>
                    <a:pt x="794844" y="630209"/>
                  </a:lnTo>
                  <a:lnTo>
                    <a:pt x="794844" y="618085"/>
                  </a:lnTo>
                  <a:lnTo>
                    <a:pt x="823049" y="618085"/>
                  </a:lnTo>
                  <a:lnTo>
                    <a:pt x="823049" y="598558"/>
                  </a:lnTo>
                  <a:lnTo>
                    <a:pt x="863889" y="598558"/>
                  </a:lnTo>
                  <a:lnTo>
                    <a:pt x="863889" y="584903"/>
                  </a:lnTo>
                  <a:lnTo>
                    <a:pt x="912003" y="584903"/>
                  </a:lnTo>
                  <a:lnTo>
                    <a:pt x="912003" y="574948"/>
                  </a:lnTo>
                  <a:lnTo>
                    <a:pt x="947866" y="574948"/>
                  </a:lnTo>
                  <a:lnTo>
                    <a:pt x="947866" y="563206"/>
                  </a:lnTo>
                  <a:lnTo>
                    <a:pt x="997257" y="563206"/>
                  </a:lnTo>
                  <a:lnTo>
                    <a:pt x="997257" y="541255"/>
                  </a:lnTo>
                  <a:lnTo>
                    <a:pt x="1049583" y="541255"/>
                  </a:lnTo>
                  <a:lnTo>
                    <a:pt x="1049583" y="522494"/>
                  </a:lnTo>
                  <a:lnTo>
                    <a:pt x="1059410" y="522494"/>
                  </a:lnTo>
                  <a:lnTo>
                    <a:pt x="1059410" y="515985"/>
                  </a:lnTo>
                  <a:lnTo>
                    <a:pt x="1074086" y="515985"/>
                  </a:lnTo>
                  <a:lnTo>
                    <a:pt x="1074086" y="506541"/>
                  </a:lnTo>
                  <a:lnTo>
                    <a:pt x="1087870" y="506541"/>
                  </a:lnTo>
                  <a:lnTo>
                    <a:pt x="1087870" y="490716"/>
                  </a:lnTo>
                  <a:lnTo>
                    <a:pt x="1099611" y="490716"/>
                  </a:lnTo>
                  <a:lnTo>
                    <a:pt x="1099611" y="480761"/>
                  </a:lnTo>
                  <a:lnTo>
                    <a:pt x="1136750" y="480761"/>
                  </a:lnTo>
                  <a:lnTo>
                    <a:pt x="1136750" y="436731"/>
                  </a:lnTo>
                  <a:lnTo>
                    <a:pt x="1144663" y="436731"/>
                  </a:lnTo>
                  <a:lnTo>
                    <a:pt x="1144663" y="421033"/>
                  </a:lnTo>
                  <a:lnTo>
                    <a:pt x="1181036" y="421033"/>
                  </a:lnTo>
                  <a:lnTo>
                    <a:pt x="1366346" y="421033"/>
                  </a:lnTo>
                  <a:lnTo>
                    <a:pt x="1366346" y="405207"/>
                  </a:lnTo>
                  <a:lnTo>
                    <a:pt x="1423522" y="405207"/>
                  </a:lnTo>
                  <a:lnTo>
                    <a:pt x="1423522" y="395763"/>
                  </a:lnTo>
                  <a:lnTo>
                    <a:pt x="1437560" y="395763"/>
                  </a:lnTo>
                  <a:lnTo>
                    <a:pt x="1437560" y="372918"/>
                  </a:lnTo>
                  <a:lnTo>
                    <a:pt x="1459129" y="372918"/>
                  </a:lnTo>
                  <a:lnTo>
                    <a:pt x="1459129" y="360284"/>
                  </a:lnTo>
                  <a:lnTo>
                    <a:pt x="1476996" y="360284"/>
                  </a:lnTo>
                  <a:lnTo>
                    <a:pt x="1476996" y="345862"/>
                  </a:lnTo>
                  <a:lnTo>
                    <a:pt x="1511327" y="345862"/>
                  </a:lnTo>
                  <a:lnTo>
                    <a:pt x="1511327" y="316381"/>
                  </a:lnTo>
                  <a:lnTo>
                    <a:pt x="1526642" y="316381"/>
                  </a:lnTo>
                  <a:lnTo>
                    <a:pt x="1526642" y="281539"/>
                  </a:lnTo>
                  <a:lnTo>
                    <a:pt x="1579479" y="281539"/>
                  </a:lnTo>
                  <a:lnTo>
                    <a:pt x="1579479" y="249378"/>
                  </a:lnTo>
                  <a:lnTo>
                    <a:pt x="1692043" y="249378"/>
                  </a:lnTo>
                  <a:lnTo>
                    <a:pt x="1692043" y="231128"/>
                  </a:lnTo>
                  <a:lnTo>
                    <a:pt x="1920236" y="231128"/>
                  </a:lnTo>
                  <a:lnTo>
                    <a:pt x="1920236" y="207390"/>
                  </a:lnTo>
                  <a:lnTo>
                    <a:pt x="1933253" y="207390"/>
                  </a:lnTo>
                  <a:lnTo>
                    <a:pt x="1933253" y="185311"/>
                  </a:lnTo>
                  <a:lnTo>
                    <a:pt x="2410951" y="185311"/>
                  </a:lnTo>
                  <a:lnTo>
                    <a:pt x="2410951" y="136941"/>
                  </a:lnTo>
                  <a:lnTo>
                    <a:pt x="2759876" y="136941"/>
                  </a:lnTo>
                  <a:lnTo>
                    <a:pt x="2759876" y="0"/>
                  </a:lnTo>
                  <a:lnTo>
                    <a:pt x="3091955" y="0"/>
                  </a:lnTo>
                </a:path>
              </a:pathLst>
            </a:custGeom>
            <a:noFill/>
            <a:ln w="28575" cap="flat">
              <a:solidFill>
                <a:srgbClr val="EE7203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  <p:sp>
          <p:nvSpPr>
            <p:cNvPr id="14" name="Forme libre : forme 13">
              <a:extLst>
                <a:ext uri="{FF2B5EF4-FFF2-40B4-BE49-F238E27FC236}">
                  <a16:creationId xmlns:a16="http://schemas.microsoft.com/office/drawing/2014/main" id="{DFD31ADE-8698-81EC-656A-306BA9A0C7DF}"/>
                </a:ext>
              </a:extLst>
            </p:cNvPr>
            <p:cNvSpPr/>
            <p:nvPr/>
          </p:nvSpPr>
          <p:spPr>
            <a:xfrm>
              <a:off x="5222628" y="2704507"/>
              <a:ext cx="3210262" cy="218620"/>
            </a:xfrm>
            <a:custGeom>
              <a:avLst/>
              <a:gdLst>
                <a:gd name="connsiteX0" fmla="*/ 0 w 3210262"/>
                <a:gd name="connsiteY0" fmla="*/ 218621 h 218620"/>
                <a:gd name="connsiteX1" fmla="*/ 215175 w 3210262"/>
                <a:gd name="connsiteY1" fmla="*/ 218621 h 218620"/>
                <a:gd name="connsiteX2" fmla="*/ 215175 w 3210262"/>
                <a:gd name="connsiteY2" fmla="*/ 213388 h 218620"/>
                <a:gd name="connsiteX3" fmla="*/ 273116 w 3210262"/>
                <a:gd name="connsiteY3" fmla="*/ 213388 h 218620"/>
                <a:gd name="connsiteX4" fmla="*/ 273116 w 3210262"/>
                <a:gd name="connsiteY4" fmla="*/ 208155 h 218620"/>
                <a:gd name="connsiteX5" fmla="*/ 295450 w 3210262"/>
                <a:gd name="connsiteY5" fmla="*/ 208155 h 218620"/>
                <a:gd name="connsiteX6" fmla="*/ 295450 w 3210262"/>
                <a:gd name="connsiteY6" fmla="*/ 202285 h 218620"/>
                <a:gd name="connsiteX7" fmla="*/ 329143 w 3210262"/>
                <a:gd name="connsiteY7" fmla="*/ 202285 h 218620"/>
                <a:gd name="connsiteX8" fmla="*/ 329143 w 3210262"/>
                <a:gd name="connsiteY8" fmla="*/ 197818 h 218620"/>
                <a:gd name="connsiteX9" fmla="*/ 349946 w 3210262"/>
                <a:gd name="connsiteY9" fmla="*/ 197818 h 218620"/>
                <a:gd name="connsiteX10" fmla="*/ 349946 w 3210262"/>
                <a:gd name="connsiteY10" fmla="*/ 193351 h 218620"/>
                <a:gd name="connsiteX11" fmla="*/ 377385 w 3210262"/>
                <a:gd name="connsiteY11" fmla="*/ 193351 h 218620"/>
                <a:gd name="connsiteX12" fmla="*/ 377385 w 3210262"/>
                <a:gd name="connsiteY12" fmla="*/ 186970 h 218620"/>
                <a:gd name="connsiteX13" fmla="*/ 396146 w 3210262"/>
                <a:gd name="connsiteY13" fmla="*/ 186970 h 218620"/>
                <a:gd name="connsiteX14" fmla="*/ 396146 w 3210262"/>
                <a:gd name="connsiteY14" fmla="*/ 182503 h 218620"/>
                <a:gd name="connsiteX15" fmla="*/ 410950 w 3210262"/>
                <a:gd name="connsiteY15" fmla="*/ 182503 h 218620"/>
                <a:gd name="connsiteX16" fmla="*/ 410950 w 3210262"/>
                <a:gd name="connsiteY16" fmla="*/ 163359 h 218620"/>
                <a:gd name="connsiteX17" fmla="*/ 486632 w 3210262"/>
                <a:gd name="connsiteY17" fmla="*/ 163359 h 218620"/>
                <a:gd name="connsiteX18" fmla="*/ 486632 w 3210262"/>
                <a:gd name="connsiteY18" fmla="*/ 157488 h 218620"/>
                <a:gd name="connsiteX19" fmla="*/ 540234 w 3210262"/>
                <a:gd name="connsiteY19" fmla="*/ 157488 h 218620"/>
                <a:gd name="connsiteX20" fmla="*/ 540234 w 3210262"/>
                <a:gd name="connsiteY20" fmla="*/ 152511 h 218620"/>
                <a:gd name="connsiteX21" fmla="*/ 549040 w 3210262"/>
                <a:gd name="connsiteY21" fmla="*/ 152511 h 218620"/>
                <a:gd name="connsiteX22" fmla="*/ 549040 w 3210262"/>
                <a:gd name="connsiteY22" fmla="*/ 147534 h 218620"/>
                <a:gd name="connsiteX23" fmla="*/ 603408 w 3210262"/>
                <a:gd name="connsiteY23" fmla="*/ 147534 h 218620"/>
                <a:gd name="connsiteX24" fmla="*/ 603408 w 3210262"/>
                <a:gd name="connsiteY24" fmla="*/ 139366 h 218620"/>
                <a:gd name="connsiteX25" fmla="*/ 733840 w 3210262"/>
                <a:gd name="connsiteY25" fmla="*/ 139366 h 218620"/>
                <a:gd name="connsiteX26" fmla="*/ 733840 w 3210262"/>
                <a:gd name="connsiteY26" fmla="*/ 137069 h 218620"/>
                <a:gd name="connsiteX27" fmla="*/ 772127 w 3210262"/>
                <a:gd name="connsiteY27" fmla="*/ 137069 h 218620"/>
                <a:gd name="connsiteX28" fmla="*/ 772127 w 3210262"/>
                <a:gd name="connsiteY28" fmla="*/ 129922 h 218620"/>
                <a:gd name="connsiteX29" fmla="*/ 793185 w 3210262"/>
                <a:gd name="connsiteY29" fmla="*/ 129922 h 218620"/>
                <a:gd name="connsiteX30" fmla="*/ 793185 w 3210262"/>
                <a:gd name="connsiteY30" fmla="*/ 124944 h 218620"/>
                <a:gd name="connsiteX31" fmla="*/ 820752 w 3210262"/>
                <a:gd name="connsiteY31" fmla="*/ 124944 h 218620"/>
                <a:gd name="connsiteX32" fmla="*/ 820752 w 3210262"/>
                <a:gd name="connsiteY32" fmla="*/ 118818 h 218620"/>
                <a:gd name="connsiteX33" fmla="*/ 837216 w 3210262"/>
                <a:gd name="connsiteY33" fmla="*/ 118818 h 218620"/>
                <a:gd name="connsiteX34" fmla="*/ 837216 w 3210262"/>
                <a:gd name="connsiteY34" fmla="*/ 112820 h 218620"/>
                <a:gd name="connsiteX35" fmla="*/ 856742 w 3210262"/>
                <a:gd name="connsiteY35" fmla="*/ 112820 h 218620"/>
                <a:gd name="connsiteX36" fmla="*/ 856742 w 3210262"/>
                <a:gd name="connsiteY36" fmla="*/ 101078 h 218620"/>
                <a:gd name="connsiteX37" fmla="*/ 921575 w 3210262"/>
                <a:gd name="connsiteY37" fmla="*/ 101078 h 218620"/>
                <a:gd name="connsiteX38" fmla="*/ 921575 w 3210262"/>
                <a:gd name="connsiteY38" fmla="*/ 93293 h 218620"/>
                <a:gd name="connsiteX39" fmla="*/ 1138792 w 3210262"/>
                <a:gd name="connsiteY39" fmla="*/ 93293 h 218620"/>
                <a:gd name="connsiteX40" fmla="*/ 1138792 w 3210262"/>
                <a:gd name="connsiteY40" fmla="*/ 85253 h 218620"/>
                <a:gd name="connsiteX41" fmla="*/ 1182057 w 3210262"/>
                <a:gd name="connsiteY41" fmla="*/ 85253 h 218620"/>
                <a:gd name="connsiteX42" fmla="*/ 1234638 w 3210262"/>
                <a:gd name="connsiteY42" fmla="*/ 85253 h 218620"/>
                <a:gd name="connsiteX43" fmla="*/ 1234638 w 3210262"/>
                <a:gd name="connsiteY43" fmla="*/ 75936 h 218620"/>
                <a:gd name="connsiteX44" fmla="*/ 1493588 w 3210262"/>
                <a:gd name="connsiteY44" fmla="*/ 75936 h 218620"/>
                <a:gd name="connsiteX45" fmla="*/ 1493588 w 3210262"/>
                <a:gd name="connsiteY45" fmla="*/ 70066 h 218620"/>
                <a:gd name="connsiteX46" fmla="*/ 1628359 w 3210262"/>
                <a:gd name="connsiteY46" fmla="*/ 70066 h 218620"/>
                <a:gd name="connsiteX47" fmla="*/ 1628359 w 3210262"/>
                <a:gd name="connsiteY47" fmla="*/ 57941 h 218620"/>
                <a:gd name="connsiteX48" fmla="*/ 1636016 w 3210262"/>
                <a:gd name="connsiteY48" fmla="*/ 57941 h 218620"/>
                <a:gd name="connsiteX49" fmla="*/ 1636016 w 3210262"/>
                <a:gd name="connsiteY49" fmla="*/ 51050 h 218620"/>
                <a:gd name="connsiteX50" fmla="*/ 1644950 w 3210262"/>
                <a:gd name="connsiteY50" fmla="*/ 51050 h 218620"/>
                <a:gd name="connsiteX51" fmla="*/ 1644950 w 3210262"/>
                <a:gd name="connsiteY51" fmla="*/ 41733 h 218620"/>
                <a:gd name="connsiteX52" fmla="*/ 1858976 w 3210262"/>
                <a:gd name="connsiteY52" fmla="*/ 41733 h 218620"/>
                <a:gd name="connsiteX53" fmla="*/ 1858976 w 3210262"/>
                <a:gd name="connsiteY53" fmla="*/ 31651 h 218620"/>
                <a:gd name="connsiteX54" fmla="*/ 1865357 w 3210262"/>
                <a:gd name="connsiteY54" fmla="*/ 31651 h 218620"/>
                <a:gd name="connsiteX55" fmla="*/ 1865357 w 3210262"/>
                <a:gd name="connsiteY55" fmla="*/ 27694 h 218620"/>
                <a:gd name="connsiteX56" fmla="*/ 2020676 w 3210262"/>
                <a:gd name="connsiteY56" fmla="*/ 27694 h 218620"/>
                <a:gd name="connsiteX57" fmla="*/ 2020676 w 3210262"/>
                <a:gd name="connsiteY57" fmla="*/ 22462 h 218620"/>
                <a:gd name="connsiteX58" fmla="*/ 2609662 w 3210262"/>
                <a:gd name="connsiteY58" fmla="*/ 22462 h 218620"/>
                <a:gd name="connsiteX59" fmla="*/ 2609662 w 3210262"/>
                <a:gd name="connsiteY59" fmla="*/ 0 h 218620"/>
                <a:gd name="connsiteX60" fmla="*/ 3210262 w 3210262"/>
                <a:gd name="connsiteY60" fmla="*/ 0 h 21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210262" h="218620">
                  <a:moveTo>
                    <a:pt x="0" y="218621"/>
                  </a:moveTo>
                  <a:lnTo>
                    <a:pt x="215175" y="218621"/>
                  </a:lnTo>
                  <a:lnTo>
                    <a:pt x="215175" y="213388"/>
                  </a:lnTo>
                  <a:lnTo>
                    <a:pt x="273116" y="213388"/>
                  </a:lnTo>
                  <a:lnTo>
                    <a:pt x="273116" y="208155"/>
                  </a:lnTo>
                  <a:lnTo>
                    <a:pt x="295450" y="208155"/>
                  </a:lnTo>
                  <a:lnTo>
                    <a:pt x="295450" y="202285"/>
                  </a:lnTo>
                  <a:lnTo>
                    <a:pt x="329143" y="202285"/>
                  </a:lnTo>
                  <a:lnTo>
                    <a:pt x="329143" y="197818"/>
                  </a:lnTo>
                  <a:lnTo>
                    <a:pt x="349946" y="197818"/>
                  </a:lnTo>
                  <a:lnTo>
                    <a:pt x="349946" y="193351"/>
                  </a:lnTo>
                  <a:lnTo>
                    <a:pt x="377385" y="193351"/>
                  </a:lnTo>
                  <a:lnTo>
                    <a:pt x="377385" y="186970"/>
                  </a:lnTo>
                  <a:lnTo>
                    <a:pt x="396146" y="186970"/>
                  </a:lnTo>
                  <a:lnTo>
                    <a:pt x="396146" y="182503"/>
                  </a:lnTo>
                  <a:lnTo>
                    <a:pt x="410950" y="182503"/>
                  </a:lnTo>
                  <a:lnTo>
                    <a:pt x="410950" y="163359"/>
                  </a:lnTo>
                  <a:lnTo>
                    <a:pt x="486632" y="163359"/>
                  </a:lnTo>
                  <a:lnTo>
                    <a:pt x="486632" y="157488"/>
                  </a:lnTo>
                  <a:lnTo>
                    <a:pt x="540234" y="157488"/>
                  </a:lnTo>
                  <a:lnTo>
                    <a:pt x="540234" y="152511"/>
                  </a:lnTo>
                  <a:lnTo>
                    <a:pt x="549040" y="152511"/>
                  </a:lnTo>
                  <a:lnTo>
                    <a:pt x="549040" y="147534"/>
                  </a:lnTo>
                  <a:lnTo>
                    <a:pt x="603408" y="147534"/>
                  </a:lnTo>
                  <a:lnTo>
                    <a:pt x="603408" y="139366"/>
                  </a:lnTo>
                  <a:lnTo>
                    <a:pt x="733840" y="139366"/>
                  </a:lnTo>
                  <a:lnTo>
                    <a:pt x="733840" y="137069"/>
                  </a:lnTo>
                  <a:lnTo>
                    <a:pt x="772127" y="137069"/>
                  </a:lnTo>
                  <a:lnTo>
                    <a:pt x="772127" y="129922"/>
                  </a:lnTo>
                  <a:lnTo>
                    <a:pt x="793185" y="129922"/>
                  </a:lnTo>
                  <a:lnTo>
                    <a:pt x="793185" y="124944"/>
                  </a:lnTo>
                  <a:lnTo>
                    <a:pt x="820752" y="124944"/>
                  </a:lnTo>
                  <a:lnTo>
                    <a:pt x="820752" y="118818"/>
                  </a:lnTo>
                  <a:lnTo>
                    <a:pt x="837216" y="118818"/>
                  </a:lnTo>
                  <a:lnTo>
                    <a:pt x="837216" y="112820"/>
                  </a:lnTo>
                  <a:lnTo>
                    <a:pt x="856742" y="112820"/>
                  </a:lnTo>
                  <a:lnTo>
                    <a:pt x="856742" y="101078"/>
                  </a:lnTo>
                  <a:lnTo>
                    <a:pt x="921575" y="101078"/>
                  </a:lnTo>
                  <a:lnTo>
                    <a:pt x="921575" y="93293"/>
                  </a:lnTo>
                  <a:lnTo>
                    <a:pt x="1138792" y="93293"/>
                  </a:lnTo>
                  <a:lnTo>
                    <a:pt x="1138792" y="85253"/>
                  </a:lnTo>
                  <a:lnTo>
                    <a:pt x="1182057" y="85253"/>
                  </a:lnTo>
                  <a:lnTo>
                    <a:pt x="1234638" y="85253"/>
                  </a:lnTo>
                  <a:lnTo>
                    <a:pt x="1234638" y="75936"/>
                  </a:lnTo>
                  <a:lnTo>
                    <a:pt x="1493588" y="75936"/>
                  </a:lnTo>
                  <a:lnTo>
                    <a:pt x="1493588" y="70066"/>
                  </a:lnTo>
                  <a:lnTo>
                    <a:pt x="1628359" y="70066"/>
                  </a:lnTo>
                  <a:lnTo>
                    <a:pt x="1628359" y="57941"/>
                  </a:lnTo>
                  <a:lnTo>
                    <a:pt x="1636016" y="57941"/>
                  </a:lnTo>
                  <a:lnTo>
                    <a:pt x="1636016" y="51050"/>
                  </a:lnTo>
                  <a:lnTo>
                    <a:pt x="1644950" y="51050"/>
                  </a:lnTo>
                  <a:lnTo>
                    <a:pt x="1644950" y="41733"/>
                  </a:lnTo>
                  <a:lnTo>
                    <a:pt x="1858976" y="41733"/>
                  </a:lnTo>
                  <a:lnTo>
                    <a:pt x="1858976" y="31651"/>
                  </a:lnTo>
                  <a:lnTo>
                    <a:pt x="1865357" y="31651"/>
                  </a:lnTo>
                  <a:lnTo>
                    <a:pt x="1865357" y="27694"/>
                  </a:lnTo>
                  <a:lnTo>
                    <a:pt x="2020676" y="27694"/>
                  </a:lnTo>
                  <a:lnTo>
                    <a:pt x="2020676" y="22462"/>
                  </a:lnTo>
                  <a:lnTo>
                    <a:pt x="2609662" y="22462"/>
                  </a:lnTo>
                  <a:lnTo>
                    <a:pt x="2609662" y="0"/>
                  </a:lnTo>
                  <a:lnTo>
                    <a:pt x="3210262" y="0"/>
                  </a:lnTo>
                </a:path>
              </a:pathLst>
            </a:custGeom>
            <a:noFill/>
            <a:ln w="28575" cap="flat">
              <a:solidFill>
                <a:srgbClr val="0162A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fr-FR"/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1DB83CF7-DDB6-9FA8-FCB1-0F83B238389F}"/>
              </a:ext>
            </a:extLst>
          </p:cNvPr>
          <p:cNvGrpSpPr/>
          <p:nvPr/>
        </p:nvGrpSpPr>
        <p:grpSpPr>
          <a:xfrm>
            <a:off x="3808941" y="892480"/>
            <a:ext cx="2526669" cy="400110"/>
            <a:chOff x="2082589" y="2785488"/>
            <a:chExt cx="2526669" cy="400110"/>
          </a:xfrm>
        </p:grpSpPr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5AA685A8-117D-6413-A1F1-64F36FD827A3}"/>
                </a:ext>
              </a:extLst>
            </p:cNvPr>
            <p:cNvCxnSpPr/>
            <p:nvPr/>
          </p:nvCxnSpPr>
          <p:spPr>
            <a:xfrm>
              <a:off x="2082589" y="2912808"/>
              <a:ext cx="288032" cy="0"/>
            </a:xfrm>
            <a:prstGeom prst="line">
              <a:avLst/>
            </a:prstGeom>
            <a:ln w="28575">
              <a:solidFill>
                <a:srgbClr val="EE72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cteur droit 16">
              <a:extLst>
                <a:ext uri="{FF2B5EF4-FFF2-40B4-BE49-F238E27FC236}">
                  <a16:creationId xmlns:a16="http://schemas.microsoft.com/office/drawing/2014/main" id="{85F916BA-F780-93D7-CEC5-3FD70355939F}"/>
                </a:ext>
              </a:extLst>
            </p:cNvPr>
            <p:cNvCxnSpPr/>
            <p:nvPr/>
          </p:nvCxnSpPr>
          <p:spPr>
            <a:xfrm>
              <a:off x="2082589" y="3065179"/>
              <a:ext cx="288032" cy="0"/>
            </a:xfrm>
            <a:prstGeom prst="line">
              <a:avLst/>
            </a:prstGeom>
            <a:ln w="28575">
              <a:solidFill>
                <a:srgbClr val="0162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91632351-514B-D66B-60CE-83989BBC4D71}"/>
                </a:ext>
              </a:extLst>
            </p:cNvPr>
            <p:cNvSpPr/>
            <p:nvPr/>
          </p:nvSpPr>
          <p:spPr>
            <a:xfrm>
              <a:off x="2383969" y="2785488"/>
              <a:ext cx="22252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dirty="0"/>
                <a:t>Pas de PEP (n = 183 ; événements = 80)</a:t>
              </a:r>
            </a:p>
            <a:p>
              <a:r>
                <a:rPr lang="fr-FR" sz="1000" dirty="0" err="1"/>
                <a:t>DoxyPEP</a:t>
              </a:r>
              <a:r>
                <a:rPr lang="fr-FR" sz="1000" dirty="0"/>
                <a:t> (n = 362 ; événements = 35)</a:t>
              </a:r>
            </a:p>
          </p:txBody>
        </p:sp>
      </p:grpSp>
      <p:sp>
        <p:nvSpPr>
          <p:cNvPr id="19" name="ZoneTexte 18">
            <a:extLst>
              <a:ext uri="{FF2B5EF4-FFF2-40B4-BE49-F238E27FC236}">
                <a16:creationId xmlns:a16="http://schemas.microsoft.com/office/drawing/2014/main" id="{FE18E92E-C0A5-9669-7A01-C05302B244FD}"/>
              </a:ext>
            </a:extLst>
          </p:cNvPr>
          <p:cNvSpPr txBox="1"/>
          <p:nvPr/>
        </p:nvSpPr>
        <p:spPr>
          <a:xfrm rot="16200000">
            <a:off x="1984391" y="1605652"/>
            <a:ext cx="2069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Probabilité cumulée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19714858-D64C-D7B2-A2A0-26ABDB051472}"/>
              </a:ext>
            </a:extLst>
          </p:cNvPr>
          <p:cNvSpPr txBox="1"/>
          <p:nvPr/>
        </p:nvSpPr>
        <p:spPr>
          <a:xfrm>
            <a:off x="3887495" y="2754285"/>
            <a:ext cx="2436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Mois jusqu’à la 1</a:t>
            </a:r>
            <a:r>
              <a:rPr lang="fr-FR" sz="1000" b="1" baseline="30000" dirty="0"/>
              <a:t>ère</a:t>
            </a:r>
            <a:r>
              <a:rPr lang="fr-FR" sz="1000" b="1" dirty="0"/>
              <a:t> IST</a:t>
            </a:r>
          </a:p>
        </p:txBody>
      </p:sp>
      <p:graphicFrame>
        <p:nvGraphicFramePr>
          <p:cNvPr id="21" name="Table 200">
            <a:extLst>
              <a:ext uri="{FF2B5EF4-FFF2-40B4-BE49-F238E27FC236}">
                <a16:creationId xmlns:a16="http://schemas.microsoft.com/office/drawing/2014/main" id="{66111D70-B691-05B6-681A-BAC9881B7B34}"/>
              </a:ext>
            </a:extLst>
          </p:cNvPr>
          <p:cNvGraphicFramePr>
            <a:graphicFrameLocks noGrp="1"/>
          </p:cNvGraphicFramePr>
          <p:nvPr/>
        </p:nvGraphicFramePr>
        <p:xfrm>
          <a:off x="3447176" y="3052461"/>
          <a:ext cx="334136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63">
                  <a:extLst>
                    <a:ext uri="{9D8B030D-6E8A-4147-A177-3AD203B41FA5}">
                      <a16:colId xmlns:a16="http://schemas.microsoft.com/office/drawing/2014/main" val="1193934940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4287203460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1387835432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3485702487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2682507343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3386082566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2897092172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1578825298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1668495213"/>
                    </a:ext>
                  </a:extLst>
                </a:gridCol>
              </a:tblGrid>
              <a:tr h="25648"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183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164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135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064276"/>
                  </a:ext>
                </a:extLst>
              </a:tr>
              <a:tr h="25648"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362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339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264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206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146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55698"/>
                  </a:ext>
                </a:extLst>
              </a:tr>
            </a:tbl>
          </a:graphicData>
        </a:graphic>
      </p:graphicFrame>
      <p:sp>
        <p:nvSpPr>
          <p:cNvPr id="22" name="ZoneTexte 21">
            <a:extLst>
              <a:ext uri="{FF2B5EF4-FFF2-40B4-BE49-F238E27FC236}">
                <a16:creationId xmlns:a16="http://schemas.microsoft.com/office/drawing/2014/main" id="{05864A51-5964-A032-3E72-8C0418618A22}"/>
              </a:ext>
            </a:extLst>
          </p:cNvPr>
          <p:cNvSpPr txBox="1"/>
          <p:nvPr/>
        </p:nvSpPr>
        <p:spPr>
          <a:xfrm>
            <a:off x="3068437" y="2823818"/>
            <a:ext cx="7377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dirty="0"/>
              <a:t>Patients (n)</a:t>
            </a:r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53B664F3-8A84-7278-FB3D-22B3D883ABBF}"/>
              </a:ext>
            </a:extLst>
          </p:cNvPr>
          <p:cNvCxnSpPr/>
          <p:nvPr/>
        </p:nvCxnSpPr>
        <p:spPr>
          <a:xfrm>
            <a:off x="3185223" y="3267304"/>
            <a:ext cx="288032" cy="0"/>
          </a:xfrm>
          <a:prstGeom prst="line">
            <a:avLst/>
          </a:prstGeom>
          <a:ln w="28575">
            <a:solidFill>
              <a:srgbClr val="0162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2F699B36-8044-8D9D-0F7E-065665A67D81}"/>
              </a:ext>
            </a:extLst>
          </p:cNvPr>
          <p:cNvCxnSpPr/>
          <p:nvPr/>
        </p:nvCxnSpPr>
        <p:spPr>
          <a:xfrm>
            <a:off x="3182095" y="3136938"/>
            <a:ext cx="288032" cy="0"/>
          </a:xfrm>
          <a:prstGeom prst="line">
            <a:avLst/>
          </a:prstGeom>
          <a:ln w="28575">
            <a:solidFill>
              <a:srgbClr val="EE72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11">
            <a:extLst>
              <a:ext uri="{FF2B5EF4-FFF2-40B4-BE49-F238E27FC236}">
                <a16:creationId xmlns:a16="http://schemas.microsoft.com/office/drawing/2014/main" id="{3CB7D506-F1ED-01C4-F6B4-A42DE711F6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2922" y="1725301"/>
            <a:ext cx="13556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cs typeface="Arial" panose="020B0604020202020204" pitchFamily="34" charset="0"/>
              </a:rPr>
              <a:t>HR ajusté = 0,17 ; </a:t>
            </a:r>
            <a:br>
              <a:rPr lang="fr-FR" altLang="fr-FR" sz="1000" b="1" dirty="0">
                <a:cs typeface="Arial" panose="020B0604020202020204" pitchFamily="34" charset="0"/>
              </a:rPr>
            </a:br>
            <a:r>
              <a:rPr lang="fr-FR" altLang="fr-FR" sz="1000" b="1" dirty="0">
                <a:cs typeface="Arial" panose="020B0604020202020204" pitchFamily="34" charset="0"/>
              </a:rPr>
              <a:t>IC</a:t>
            </a:r>
            <a:r>
              <a:rPr lang="fr-FR" altLang="fr-FR" sz="1000" b="1" baseline="-25000" dirty="0">
                <a:cs typeface="Arial" panose="020B0604020202020204" pitchFamily="34" charset="0"/>
              </a:rPr>
              <a:t>95</a:t>
            </a:r>
            <a:r>
              <a:rPr lang="fr-FR" altLang="fr-FR" sz="1000" b="1" dirty="0">
                <a:cs typeface="Arial" panose="020B0604020202020204" pitchFamily="34" charset="0"/>
              </a:rPr>
              <a:t> : 0,12-0,26 ; </a:t>
            </a:r>
            <a:br>
              <a:rPr lang="fr-FR" altLang="fr-FR" sz="1000" b="1" dirty="0">
                <a:cs typeface="Arial" panose="020B0604020202020204" pitchFamily="34" charset="0"/>
              </a:rPr>
            </a:br>
            <a:r>
              <a:rPr lang="fr-FR" altLang="fr-FR" sz="1000" b="1" dirty="0">
                <a:cs typeface="Arial" panose="020B0604020202020204" pitchFamily="34" charset="0"/>
              </a:rPr>
              <a:t>p &lt; 0,0001</a:t>
            </a:r>
          </a:p>
        </p:txBody>
      </p:sp>
      <p:graphicFrame>
        <p:nvGraphicFramePr>
          <p:cNvPr id="29" name="Espace réservé du contenu 6">
            <a:extLst>
              <a:ext uri="{FF2B5EF4-FFF2-40B4-BE49-F238E27FC236}">
                <a16:creationId xmlns:a16="http://schemas.microsoft.com/office/drawing/2014/main" id="{10FAB548-00FE-3E32-FAAE-0D76E839B152}"/>
              </a:ext>
            </a:extLst>
          </p:cNvPr>
          <p:cNvGraphicFramePr>
            <a:graphicFrameLocks/>
          </p:cNvGraphicFramePr>
          <p:nvPr/>
        </p:nvGraphicFramePr>
        <p:xfrm>
          <a:off x="2596166" y="3723731"/>
          <a:ext cx="3685269" cy="2029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2" name="Groupe 31">
            <a:extLst>
              <a:ext uri="{FF2B5EF4-FFF2-40B4-BE49-F238E27FC236}">
                <a16:creationId xmlns:a16="http://schemas.microsoft.com/office/drawing/2014/main" id="{2748DBD7-4BD6-05CF-7D99-D4F08566ED1F}"/>
              </a:ext>
            </a:extLst>
          </p:cNvPr>
          <p:cNvGrpSpPr/>
          <p:nvPr/>
        </p:nvGrpSpPr>
        <p:grpSpPr>
          <a:xfrm>
            <a:off x="3169065" y="3673701"/>
            <a:ext cx="2526669" cy="400110"/>
            <a:chOff x="2082589" y="2785488"/>
            <a:chExt cx="2526669" cy="400110"/>
          </a:xfrm>
        </p:grpSpPr>
        <p:cxnSp>
          <p:nvCxnSpPr>
            <p:cNvPr id="33" name="Connecteur droit 32">
              <a:extLst>
                <a:ext uri="{FF2B5EF4-FFF2-40B4-BE49-F238E27FC236}">
                  <a16:creationId xmlns:a16="http://schemas.microsoft.com/office/drawing/2014/main" id="{1B70AF33-A6A7-1B4C-8610-256CB32E2A9B}"/>
                </a:ext>
              </a:extLst>
            </p:cNvPr>
            <p:cNvCxnSpPr/>
            <p:nvPr/>
          </p:nvCxnSpPr>
          <p:spPr>
            <a:xfrm>
              <a:off x="2082589" y="2912808"/>
              <a:ext cx="288032" cy="0"/>
            </a:xfrm>
            <a:prstGeom prst="line">
              <a:avLst/>
            </a:prstGeom>
            <a:ln w="28575">
              <a:solidFill>
                <a:srgbClr val="EE72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EA373E24-25D1-6FF1-889D-7BA12CFD539B}"/>
                </a:ext>
              </a:extLst>
            </p:cNvPr>
            <p:cNvCxnSpPr/>
            <p:nvPr/>
          </p:nvCxnSpPr>
          <p:spPr>
            <a:xfrm>
              <a:off x="2082589" y="3065179"/>
              <a:ext cx="288032" cy="0"/>
            </a:xfrm>
            <a:prstGeom prst="line">
              <a:avLst/>
            </a:prstGeom>
            <a:ln w="28575">
              <a:solidFill>
                <a:srgbClr val="0162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0E1360DD-2DAA-09F6-9C65-41E87CD1EFB2}"/>
                </a:ext>
              </a:extLst>
            </p:cNvPr>
            <p:cNvSpPr/>
            <p:nvPr/>
          </p:nvSpPr>
          <p:spPr>
            <a:xfrm>
              <a:off x="2383969" y="2785488"/>
              <a:ext cx="22252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dirty="0"/>
                <a:t>Pas de PEP (n = 183 ; événements = 68)</a:t>
              </a:r>
            </a:p>
            <a:p>
              <a:r>
                <a:rPr lang="fr-FR" sz="1000" dirty="0" err="1"/>
                <a:t>DoxyPEP</a:t>
              </a:r>
              <a:r>
                <a:rPr lang="fr-FR" sz="1000" dirty="0"/>
                <a:t> (n = 362 ; événements = 24)</a:t>
              </a:r>
            </a:p>
          </p:txBody>
        </p:sp>
      </p:grpSp>
      <p:sp>
        <p:nvSpPr>
          <p:cNvPr id="36" name="ZoneTexte 35">
            <a:extLst>
              <a:ext uri="{FF2B5EF4-FFF2-40B4-BE49-F238E27FC236}">
                <a16:creationId xmlns:a16="http://schemas.microsoft.com/office/drawing/2014/main" id="{E8901FE7-3588-E73F-97F9-3746D7DAC5A0}"/>
              </a:ext>
            </a:extLst>
          </p:cNvPr>
          <p:cNvSpPr txBox="1"/>
          <p:nvPr/>
        </p:nvSpPr>
        <p:spPr>
          <a:xfrm rot="16200000">
            <a:off x="1660066" y="4573343"/>
            <a:ext cx="16289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Probabilité cumulée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D97AA1C-8253-F6F7-967D-DA06B4CFBEBC}"/>
              </a:ext>
            </a:extLst>
          </p:cNvPr>
          <p:cNvSpPr txBox="1"/>
          <p:nvPr/>
        </p:nvSpPr>
        <p:spPr>
          <a:xfrm>
            <a:off x="3288259" y="5743786"/>
            <a:ext cx="2436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Mois jusqu’à la 1</a:t>
            </a:r>
            <a:r>
              <a:rPr lang="fr-FR" sz="1000" b="1" baseline="30000" dirty="0"/>
              <a:t>ère</a:t>
            </a:r>
            <a:r>
              <a:rPr lang="fr-FR" sz="1000" b="1" dirty="0"/>
              <a:t> IST</a:t>
            </a:r>
          </a:p>
        </p:txBody>
      </p:sp>
      <p:graphicFrame>
        <p:nvGraphicFramePr>
          <p:cNvPr id="38" name="Table 200">
            <a:extLst>
              <a:ext uri="{FF2B5EF4-FFF2-40B4-BE49-F238E27FC236}">
                <a16:creationId xmlns:a16="http://schemas.microsoft.com/office/drawing/2014/main" id="{33C4AE77-65B3-41A4-174E-7C88095B95A6}"/>
              </a:ext>
            </a:extLst>
          </p:cNvPr>
          <p:cNvGraphicFramePr>
            <a:graphicFrameLocks noGrp="1"/>
          </p:cNvGraphicFramePr>
          <p:nvPr/>
        </p:nvGraphicFramePr>
        <p:xfrm>
          <a:off x="2847940" y="6041962"/>
          <a:ext cx="334136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63">
                  <a:extLst>
                    <a:ext uri="{9D8B030D-6E8A-4147-A177-3AD203B41FA5}">
                      <a16:colId xmlns:a16="http://schemas.microsoft.com/office/drawing/2014/main" val="1193934940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4287203460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1387835432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3485702487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2682507343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3386082566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2897092172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1578825298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1668495213"/>
                    </a:ext>
                  </a:extLst>
                </a:gridCol>
              </a:tblGrid>
              <a:tr h="25648"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183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166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104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064276"/>
                  </a:ext>
                </a:extLst>
              </a:tr>
              <a:tr h="25648"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362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345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271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55698"/>
                  </a:ext>
                </a:extLst>
              </a:tr>
            </a:tbl>
          </a:graphicData>
        </a:graphic>
      </p:graphicFrame>
      <p:sp>
        <p:nvSpPr>
          <p:cNvPr id="39" name="ZoneTexte 38">
            <a:extLst>
              <a:ext uri="{FF2B5EF4-FFF2-40B4-BE49-F238E27FC236}">
                <a16:creationId xmlns:a16="http://schemas.microsoft.com/office/drawing/2014/main" id="{4626C760-2566-E800-43A6-B83771F003D1}"/>
              </a:ext>
            </a:extLst>
          </p:cNvPr>
          <p:cNvSpPr txBox="1"/>
          <p:nvPr/>
        </p:nvSpPr>
        <p:spPr>
          <a:xfrm>
            <a:off x="2469201" y="5813319"/>
            <a:ext cx="7377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dirty="0"/>
              <a:t>Patients (n)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55611BD2-476E-21B3-595E-8187DD362173}"/>
              </a:ext>
            </a:extLst>
          </p:cNvPr>
          <p:cNvCxnSpPr/>
          <p:nvPr/>
        </p:nvCxnSpPr>
        <p:spPr>
          <a:xfrm>
            <a:off x="2563563" y="6256805"/>
            <a:ext cx="288032" cy="0"/>
          </a:xfrm>
          <a:prstGeom prst="line">
            <a:avLst/>
          </a:prstGeom>
          <a:ln w="28575">
            <a:solidFill>
              <a:srgbClr val="0162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>
            <a:extLst>
              <a:ext uri="{FF2B5EF4-FFF2-40B4-BE49-F238E27FC236}">
                <a16:creationId xmlns:a16="http://schemas.microsoft.com/office/drawing/2014/main" id="{BE8D18C7-6D39-4973-8BA0-044F9A84AAF7}"/>
              </a:ext>
            </a:extLst>
          </p:cNvPr>
          <p:cNvCxnSpPr/>
          <p:nvPr/>
        </p:nvCxnSpPr>
        <p:spPr>
          <a:xfrm>
            <a:off x="2560435" y="6126439"/>
            <a:ext cx="288032" cy="0"/>
          </a:xfrm>
          <a:prstGeom prst="line">
            <a:avLst/>
          </a:prstGeom>
          <a:ln w="28575">
            <a:solidFill>
              <a:srgbClr val="EE72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11">
            <a:extLst>
              <a:ext uri="{FF2B5EF4-FFF2-40B4-BE49-F238E27FC236}">
                <a16:creationId xmlns:a16="http://schemas.microsoft.com/office/drawing/2014/main" id="{7FCF5584-623C-CCEA-C902-FD2C1FCFD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00013" y="4810693"/>
            <a:ext cx="13556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cs typeface="Arial" panose="020B0604020202020204" pitchFamily="34" charset="0"/>
              </a:rPr>
              <a:t>HR ajusté = 0,14 ; </a:t>
            </a:r>
            <a:br>
              <a:rPr lang="fr-FR" altLang="fr-FR" sz="1000" b="1" dirty="0">
                <a:cs typeface="Arial" panose="020B0604020202020204" pitchFamily="34" charset="0"/>
              </a:rPr>
            </a:br>
            <a:r>
              <a:rPr lang="fr-FR" altLang="fr-FR" sz="1000" b="1" dirty="0">
                <a:cs typeface="Arial" panose="020B0604020202020204" pitchFamily="34" charset="0"/>
              </a:rPr>
              <a:t>IC</a:t>
            </a:r>
            <a:r>
              <a:rPr lang="fr-FR" altLang="fr-FR" sz="1000" b="1" baseline="-25000" dirty="0">
                <a:cs typeface="Arial" panose="020B0604020202020204" pitchFamily="34" charset="0"/>
              </a:rPr>
              <a:t>95</a:t>
            </a:r>
            <a:r>
              <a:rPr lang="fr-FR" altLang="fr-FR" sz="1000" b="1" dirty="0">
                <a:cs typeface="Arial" panose="020B0604020202020204" pitchFamily="34" charset="0"/>
              </a:rPr>
              <a:t> : 0,09-0,23 ; </a:t>
            </a:r>
            <a:br>
              <a:rPr lang="fr-FR" altLang="fr-FR" sz="1000" b="1" dirty="0">
                <a:cs typeface="Arial" panose="020B0604020202020204" pitchFamily="34" charset="0"/>
              </a:rPr>
            </a:br>
            <a:r>
              <a:rPr lang="fr-FR" altLang="fr-FR" sz="1000" b="1" dirty="0">
                <a:cs typeface="Arial" panose="020B0604020202020204" pitchFamily="34" charset="0"/>
              </a:rPr>
              <a:t>p &lt; 0,0001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80944556-A3A2-2552-EE4B-B698B2AED81C}"/>
              </a:ext>
            </a:extLst>
          </p:cNvPr>
          <p:cNvSpPr txBox="1"/>
          <p:nvPr/>
        </p:nvSpPr>
        <p:spPr>
          <a:xfrm>
            <a:off x="3739921" y="3432831"/>
            <a:ext cx="15839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b="1" dirty="0"/>
              <a:t>Chlamydia</a:t>
            </a:r>
          </a:p>
        </p:txBody>
      </p:sp>
      <p:sp>
        <p:nvSpPr>
          <p:cNvPr id="51" name="Forme libre : forme 50">
            <a:extLst>
              <a:ext uri="{FF2B5EF4-FFF2-40B4-BE49-F238E27FC236}">
                <a16:creationId xmlns:a16="http://schemas.microsoft.com/office/drawing/2014/main" id="{D23DB932-6F12-74BB-5122-3F3F4BDD0464}"/>
              </a:ext>
            </a:extLst>
          </p:cNvPr>
          <p:cNvSpPr/>
          <p:nvPr/>
        </p:nvSpPr>
        <p:spPr>
          <a:xfrm>
            <a:off x="3132028" y="4672194"/>
            <a:ext cx="2769018" cy="838730"/>
          </a:xfrm>
          <a:custGeom>
            <a:avLst/>
            <a:gdLst>
              <a:gd name="connsiteX0" fmla="*/ 0 w 2769018"/>
              <a:gd name="connsiteY0" fmla="*/ 838731 h 838730"/>
              <a:gd name="connsiteX1" fmla="*/ 14744 w 2769018"/>
              <a:gd name="connsiteY1" fmla="*/ 838731 h 838730"/>
              <a:gd name="connsiteX2" fmla="*/ 14744 w 2769018"/>
              <a:gd name="connsiteY2" fmla="*/ 831680 h 838730"/>
              <a:gd name="connsiteX3" fmla="*/ 75642 w 2769018"/>
              <a:gd name="connsiteY3" fmla="*/ 831680 h 838730"/>
              <a:gd name="connsiteX4" fmla="*/ 75642 w 2769018"/>
              <a:gd name="connsiteY4" fmla="*/ 821167 h 838730"/>
              <a:gd name="connsiteX5" fmla="*/ 120899 w 2769018"/>
              <a:gd name="connsiteY5" fmla="*/ 821167 h 838730"/>
              <a:gd name="connsiteX6" fmla="*/ 120899 w 2769018"/>
              <a:gd name="connsiteY6" fmla="*/ 812064 h 838730"/>
              <a:gd name="connsiteX7" fmla="*/ 155002 w 2769018"/>
              <a:gd name="connsiteY7" fmla="*/ 812064 h 838730"/>
              <a:gd name="connsiteX8" fmla="*/ 155002 w 2769018"/>
              <a:gd name="connsiteY8" fmla="*/ 803730 h 838730"/>
              <a:gd name="connsiteX9" fmla="*/ 173080 w 2769018"/>
              <a:gd name="connsiteY9" fmla="*/ 803730 h 838730"/>
              <a:gd name="connsiteX10" fmla="*/ 173080 w 2769018"/>
              <a:gd name="connsiteY10" fmla="*/ 793217 h 838730"/>
              <a:gd name="connsiteX11" fmla="*/ 180644 w 2769018"/>
              <a:gd name="connsiteY11" fmla="*/ 793217 h 838730"/>
              <a:gd name="connsiteX12" fmla="*/ 180644 w 2769018"/>
              <a:gd name="connsiteY12" fmla="*/ 786679 h 838730"/>
              <a:gd name="connsiteX13" fmla="*/ 191157 w 2769018"/>
              <a:gd name="connsiteY13" fmla="*/ 786679 h 838730"/>
              <a:gd name="connsiteX14" fmla="*/ 191157 w 2769018"/>
              <a:gd name="connsiteY14" fmla="*/ 777961 h 838730"/>
              <a:gd name="connsiteX15" fmla="*/ 238337 w 2769018"/>
              <a:gd name="connsiteY15" fmla="*/ 777961 h 838730"/>
              <a:gd name="connsiteX16" fmla="*/ 238337 w 2769018"/>
              <a:gd name="connsiteY16" fmla="*/ 771422 h 838730"/>
              <a:gd name="connsiteX17" fmla="*/ 255260 w 2769018"/>
              <a:gd name="connsiteY17" fmla="*/ 771422 h 838730"/>
              <a:gd name="connsiteX18" fmla="*/ 255260 w 2769018"/>
              <a:gd name="connsiteY18" fmla="*/ 765525 h 838730"/>
              <a:gd name="connsiteX19" fmla="*/ 260389 w 2769018"/>
              <a:gd name="connsiteY19" fmla="*/ 765525 h 838730"/>
              <a:gd name="connsiteX20" fmla="*/ 260389 w 2769018"/>
              <a:gd name="connsiteY20" fmla="*/ 759884 h 838730"/>
              <a:gd name="connsiteX21" fmla="*/ 273979 w 2769018"/>
              <a:gd name="connsiteY21" fmla="*/ 759884 h 838730"/>
              <a:gd name="connsiteX22" fmla="*/ 273979 w 2769018"/>
              <a:gd name="connsiteY22" fmla="*/ 733473 h 838730"/>
              <a:gd name="connsiteX23" fmla="*/ 283081 w 2769018"/>
              <a:gd name="connsiteY23" fmla="*/ 733473 h 838730"/>
              <a:gd name="connsiteX24" fmla="*/ 283081 w 2769018"/>
              <a:gd name="connsiteY24" fmla="*/ 726165 h 838730"/>
              <a:gd name="connsiteX25" fmla="*/ 302954 w 2769018"/>
              <a:gd name="connsiteY25" fmla="*/ 726165 h 838730"/>
              <a:gd name="connsiteX26" fmla="*/ 302954 w 2769018"/>
              <a:gd name="connsiteY26" fmla="*/ 706421 h 838730"/>
              <a:gd name="connsiteX27" fmla="*/ 329108 w 2769018"/>
              <a:gd name="connsiteY27" fmla="*/ 706421 h 838730"/>
              <a:gd name="connsiteX28" fmla="*/ 329108 w 2769018"/>
              <a:gd name="connsiteY28" fmla="*/ 696037 h 838730"/>
              <a:gd name="connsiteX29" fmla="*/ 336672 w 2769018"/>
              <a:gd name="connsiteY29" fmla="*/ 696037 h 838730"/>
              <a:gd name="connsiteX30" fmla="*/ 336672 w 2769018"/>
              <a:gd name="connsiteY30" fmla="*/ 685395 h 838730"/>
              <a:gd name="connsiteX31" fmla="*/ 354236 w 2769018"/>
              <a:gd name="connsiteY31" fmla="*/ 685395 h 838730"/>
              <a:gd name="connsiteX32" fmla="*/ 354236 w 2769018"/>
              <a:gd name="connsiteY32" fmla="*/ 678216 h 838730"/>
              <a:gd name="connsiteX33" fmla="*/ 358724 w 2769018"/>
              <a:gd name="connsiteY33" fmla="*/ 678216 h 838730"/>
              <a:gd name="connsiteX34" fmla="*/ 358724 w 2769018"/>
              <a:gd name="connsiteY34" fmla="*/ 671421 h 838730"/>
              <a:gd name="connsiteX35" fmla="*/ 368596 w 2769018"/>
              <a:gd name="connsiteY35" fmla="*/ 671421 h 838730"/>
              <a:gd name="connsiteX36" fmla="*/ 368596 w 2769018"/>
              <a:gd name="connsiteY36" fmla="*/ 664369 h 838730"/>
              <a:gd name="connsiteX37" fmla="*/ 389750 w 2769018"/>
              <a:gd name="connsiteY37" fmla="*/ 664369 h 838730"/>
              <a:gd name="connsiteX38" fmla="*/ 389750 w 2769018"/>
              <a:gd name="connsiteY38" fmla="*/ 657446 h 838730"/>
              <a:gd name="connsiteX39" fmla="*/ 394750 w 2769018"/>
              <a:gd name="connsiteY39" fmla="*/ 657446 h 838730"/>
              <a:gd name="connsiteX40" fmla="*/ 394750 w 2769018"/>
              <a:gd name="connsiteY40" fmla="*/ 652702 h 838730"/>
              <a:gd name="connsiteX41" fmla="*/ 548983 w 2769018"/>
              <a:gd name="connsiteY41" fmla="*/ 652702 h 838730"/>
              <a:gd name="connsiteX42" fmla="*/ 548983 w 2769018"/>
              <a:gd name="connsiteY42" fmla="*/ 645395 h 838730"/>
              <a:gd name="connsiteX43" fmla="*/ 555393 w 2769018"/>
              <a:gd name="connsiteY43" fmla="*/ 645395 h 838730"/>
              <a:gd name="connsiteX44" fmla="*/ 555393 w 2769018"/>
              <a:gd name="connsiteY44" fmla="*/ 639369 h 838730"/>
              <a:gd name="connsiteX45" fmla="*/ 562573 w 2769018"/>
              <a:gd name="connsiteY45" fmla="*/ 639369 h 838730"/>
              <a:gd name="connsiteX46" fmla="*/ 562573 w 2769018"/>
              <a:gd name="connsiteY46" fmla="*/ 633856 h 838730"/>
              <a:gd name="connsiteX47" fmla="*/ 595650 w 2769018"/>
              <a:gd name="connsiteY47" fmla="*/ 633856 h 838730"/>
              <a:gd name="connsiteX48" fmla="*/ 595650 w 2769018"/>
              <a:gd name="connsiteY48" fmla="*/ 625394 h 838730"/>
              <a:gd name="connsiteX49" fmla="*/ 612702 w 2769018"/>
              <a:gd name="connsiteY49" fmla="*/ 625394 h 838730"/>
              <a:gd name="connsiteX50" fmla="*/ 612702 w 2769018"/>
              <a:gd name="connsiteY50" fmla="*/ 615266 h 838730"/>
              <a:gd name="connsiteX51" fmla="*/ 628984 w 2769018"/>
              <a:gd name="connsiteY51" fmla="*/ 615266 h 838730"/>
              <a:gd name="connsiteX52" fmla="*/ 628984 w 2769018"/>
              <a:gd name="connsiteY52" fmla="*/ 603215 h 838730"/>
              <a:gd name="connsiteX53" fmla="*/ 637318 w 2769018"/>
              <a:gd name="connsiteY53" fmla="*/ 603215 h 838730"/>
              <a:gd name="connsiteX54" fmla="*/ 637318 w 2769018"/>
              <a:gd name="connsiteY54" fmla="*/ 591163 h 838730"/>
              <a:gd name="connsiteX55" fmla="*/ 647062 w 2769018"/>
              <a:gd name="connsiteY55" fmla="*/ 591163 h 838730"/>
              <a:gd name="connsiteX56" fmla="*/ 647062 w 2769018"/>
              <a:gd name="connsiteY56" fmla="*/ 578471 h 838730"/>
              <a:gd name="connsiteX57" fmla="*/ 665908 w 2769018"/>
              <a:gd name="connsiteY57" fmla="*/ 578471 h 838730"/>
              <a:gd name="connsiteX58" fmla="*/ 665908 w 2769018"/>
              <a:gd name="connsiteY58" fmla="*/ 566419 h 838730"/>
              <a:gd name="connsiteX59" fmla="*/ 671677 w 2769018"/>
              <a:gd name="connsiteY59" fmla="*/ 566419 h 838730"/>
              <a:gd name="connsiteX60" fmla="*/ 671677 w 2769018"/>
              <a:gd name="connsiteY60" fmla="*/ 548598 h 838730"/>
              <a:gd name="connsiteX61" fmla="*/ 699370 w 2769018"/>
              <a:gd name="connsiteY61" fmla="*/ 548598 h 838730"/>
              <a:gd name="connsiteX62" fmla="*/ 699370 w 2769018"/>
              <a:gd name="connsiteY62" fmla="*/ 500521 h 838730"/>
              <a:gd name="connsiteX63" fmla="*/ 707319 w 2769018"/>
              <a:gd name="connsiteY63" fmla="*/ 500521 h 838730"/>
              <a:gd name="connsiteX64" fmla="*/ 707319 w 2769018"/>
              <a:gd name="connsiteY64" fmla="*/ 491546 h 838730"/>
              <a:gd name="connsiteX65" fmla="*/ 731165 w 2769018"/>
              <a:gd name="connsiteY65" fmla="*/ 491546 h 838730"/>
              <a:gd name="connsiteX66" fmla="*/ 731165 w 2769018"/>
              <a:gd name="connsiteY66" fmla="*/ 481290 h 838730"/>
              <a:gd name="connsiteX67" fmla="*/ 769884 w 2769018"/>
              <a:gd name="connsiteY67" fmla="*/ 481290 h 838730"/>
              <a:gd name="connsiteX68" fmla="*/ 769884 w 2769018"/>
              <a:gd name="connsiteY68" fmla="*/ 469751 h 838730"/>
              <a:gd name="connsiteX69" fmla="*/ 815269 w 2769018"/>
              <a:gd name="connsiteY69" fmla="*/ 469751 h 838730"/>
              <a:gd name="connsiteX70" fmla="*/ 815269 w 2769018"/>
              <a:gd name="connsiteY70" fmla="*/ 460007 h 838730"/>
              <a:gd name="connsiteX71" fmla="*/ 844372 w 2769018"/>
              <a:gd name="connsiteY71" fmla="*/ 460007 h 838730"/>
              <a:gd name="connsiteX72" fmla="*/ 844372 w 2769018"/>
              <a:gd name="connsiteY72" fmla="*/ 450904 h 838730"/>
              <a:gd name="connsiteX73" fmla="*/ 859116 w 2769018"/>
              <a:gd name="connsiteY73" fmla="*/ 450904 h 838730"/>
              <a:gd name="connsiteX74" fmla="*/ 859116 w 2769018"/>
              <a:gd name="connsiteY74" fmla="*/ 440135 h 838730"/>
              <a:gd name="connsiteX75" fmla="*/ 888347 w 2769018"/>
              <a:gd name="connsiteY75" fmla="*/ 440135 h 838730"/>
              <a:gd name="connsiteX76" fmla="*/ 888347 w 2769018"/>
              <a:gd name="connsiteY76" fmla="*/ 428212 h 838730"/>
              <a:gd name="connsiteX77" fmla="*/ 936425 w 2769018"/>
              <a:gd name="connsiteY77" fmla="*/ 428212 h 838730"/>
              <a:gd name="connsiteX78" fmla="*/ 936425 w 2769018"/>
              <a:gd name="connsiteY78" fmla="*/ 422827 h 838730"/>
              <a:gd name="connsiteX79" fmla="*/ 943348 w 2769018"/>
              <a:gd name="connsiteY79" fmla="*/ 422827 h 838730"/>
              <a:gd name="connsiteX80" fmla="*/ 943348 w 2769018"/>
              <a:gd name="connsiteY80" fmla="*/ 408596 h 838730"/>
              <a:gd name="connsiteX81" fmla="*/ 957195 w 2769018"/>
              <a:gd name="connsiteY81" fmla="*/ 408596 h 838730"/>
              <a:gd name="connsiteX82" fmla="*/ 957195 w 2769018"/>
              <a:gd name="connsiteY82" fmla="*/ 398852 h 838730"/>
              <a:gd name="connsiteX83" fmla="*/ 1016939 w 2769018"/>
              <a:gd name="connsiteY83" fmla="*/ 398852 h 838730"/>
              <a:gd name="connsiteX84" fmla="*/ 1016939 w 2769018"/>
              <a:gd name="connsiteY84" fmla="*/ 364749 h 838730"/>
              <a:gd name="connsiteX85" fmla="*/ 1023606 w 2769018"/>
              <a:gd name="connsiteY85" fmla="*/ 364749 h 838730"/>
              <a:gd name="connsiteX86" fmla="*/ 1023606 w 2769018"/>
              <a:gd name="connsiteY86" fmla="*/ 344493 h 838730"/>
              <a:gd name="connsiteX87" fmla="*/ 1111684 w 2769018"/>
              <a:gd name="connsiteY87" fmla="*/ 344493 h 838730"/>
              <a:gd name="connsiteX88" fmla="*/ 1111684 w 2769018"/>
              <a:gd name="connsiteY88" fmla="*/ 333210 h 838730"/>
              <a:gd name="connsiteX89" fmla="*/ 1307457 w 2769018"/>
              <a:gd name="connsiteY89" fmla="*/ 333210 h 838730"/>
              <a:gd name="connsiteX90" fmla="*/ 1307457 w 2769018"/>
              <a:gd name="connsiteY90" fmla="*/ 318338 h 838730"/>
              <a:gd name="connsiteX91" fmla="*/ 1321303 w 2769018"/>
              <a:gd name="connsiteY91" fmla="*/ 318338 h 838730"/>
              <a:gd name="connsiteX92" fmla="*/ 1321303 w 2769018"/>
              <a:gd name="connsiteY92" fmla="*/ 305005 h 838730"/>
              <a:gd name="connsiteX93" fmla="*/ 1350791 w 2769018"/>
              <a:gd name="connsiteY93" fmla="*/ 305005 h 838730"/>
              <a:gd name="connsiteX94" fmla="*/ 1350791 w 2769018"/>
              <a:gd name="connsiteY94" fmla="*/ 281286 h 838730"/>
              <a:gd name="connsiteX95" fmla="*/ 1365022 w 2769018"/>
              <a:gd name="connsiteY95" fmla="*/ 281286 h 838730"/>
              <a:gd name="connsiteX96" fmla="*/ 1365022 w 2769018"/>
              <a:gd name="connsiteY96" fmla="*/ 252312 h 838730"/>
              <a:gd name="connsiteX97" fmla="*/ 1410022 w 2769018"/>
              <a:gd name="connsiteY97" fmla="*/ 252312 h 838730"/>
              <a:gd name="connsiteX98" fmla="*/ 1410022 w 2769018"/>
              <a:gd name="connsiteY98" fmla="*/ 222952 h 838730"/>
              <a:gd name="connsiteX99" fmla="*/ 1473485 w 2769018"/>
              <a:gd name="connsiteY99" fmla="*/ 222952 h 838730"/>
              <a:gd name="connsiteX100" fmla="*/ 1473485 w 2769018"/>
              <a:gd name="connsiteY100" fmla="*/ 206413 h 838730"/>
              <a:gd name="connsiteX101" fmla="*/ 1514511 w 2769018"/>
              <a:gd name="connsiteY101" fmla="*/ 206413 h 838730"/>
              <a:gd name="connsiteX102" fmla="*/ 1514511 w 2769018"/>
              <a:gd name="connsiteY102" fmla="*/ 192824 h 838730"/>
              <a:gd name="connsiteX103" fmla="*/ 1611564 w 2769018"/>
              <a:gd name="connsiteY103" fmla="*/ 192824 h 838730"/>
              <a:gd name="connsiteX104" fmla="*/ 1611564 w 2769018"/>
              <a:gd name="connsiteY104" fmla="*/ 176669 h 838730"/>
              <a:gd name="connsiteX105" fmla="*/ 1717335 w 2769018"/>
              <a:gd name="connsiteY105" fmla="*/ 176669 h 838730"/>
              <a:gd name="connsiteX106" fmla="*/ 1717335 w 2769018"/>
              <a:gd name="connsiteY106" fmla="*/ 152695 h 838730"/>
              <a:gd name="connsiteX107" fmla="*/ 1734002 w 2769018"/>
              <a:gd name="connsiteY107" fmla="*/ 152695 h 838730"/>
              <a:gd name="connsiteX108" fmla="*/ 1734002 w 2769018"/>
              <a:gd name="connsiteY108" fmla="*/ 135130 h 838730"/>
              <a:gd name="connsiteX109" fmla="*/ 2159521 w 2769018"/>
              <a:gd name="connsiteY109" fmla="*/ 135130 h 838730"/>
              <a:gd name="connsiteX110" fmla="*/ 2159521 w 2769018"/>
              <a:gd name="connsiteY110" fmla="*/ 93207 h 838730"/>
              <a:gd name="connsiteX111" fmla="*/ 2471193 w 2769018"/>
              <a:gd name="connsiteY111" fmla="*/ 93207 h 838730"/>
              <a:gd name="connsiteX112" fmla="*/ 2471193 w 2769018"/>
              <a:gd name="connsiteY112" fmla="*/ 0 h 838730"/>
              <a:gd name="connsiteX113" fmla="*/ 2769018 w 2769018"/>
              <a:gd name="connsiteY113" fmla="*/ 0 h 83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</a:cxnLst>
            <a:rect l="l" t="t" r="r" b="b"/>
            <a:pathLst>
              <a:path w="2769018" h="838730">
                <a:moveTo>
                  <a:pt x="0" y="838731"/>
                </a:moveTo>
                <a:lnTo>
                  <a:pt x="14744" y="838731"/>
                </a:lnTo>
                <a:lnTo>
                  <a:pt x="14744" y="831680"/>
                </a:lnTo>
                <a:lnTo>
                  <a:pt x="75642" y="831680"/>
                </a:lnTo>
                <a:lnTo>
                  <a:pt x="75642" y="821167"/>
                </a:lnTo>
                <a:lnTo>
                  <a:pt x="120899" y="821167"/>
                </a:lnTo>
                <a:lnTo>
                  <a:pt x="120899" y="812064"/>
                </a:lnTo>
                <a:lnTo>
                  <a:pt x="155002" y="812064"/>
                </a:lnTo>
                <a:lnTo>
                  <a:pt x="155002" y="803730"/>
                </a:lnTo>
                <a:lnTo>
                  <a:pt x="173080" y="803730"/>
                </a:lnTo>
                <a:lnTo>
                  <a:pt x="173080" y="793217"/>
                </a:lnTo>
                <a:lnTo>
                  <a:pt x="180644" y="793217"/>
                </a:lnTo>
                <a:lnTo>
                  <a:pt x="180644" y="786679"/>
                </a:lnTo>
                <a:lnTo>
                  <a:pt x="191157" y="786679"/>
                </a:lnTo>
                <a:lnTo>
                  <a:pt x="191157" y="777961"/>
                </a:lnTo>
                <a:lnTo>
                  <a:pt x="238337" y="777961"/>
                </a:lnTo>
                <a:lnTo>
                  <a:pt x="238337" y="771422"/>
                </a:lnTo>
                <a:lnTo>
                  <a:pt x="255260" y="771422"/>
                </a:lnTo>
                <a:lnTo>
                  <a:pt x="255260" y="765525"/>
                </a:lnTo>
                <a:lnTo>
                  <a:pt x="260389" y="765525"/>
                </a:lnTo>
                <a:lnTo>
                  <a:pt x="260389" y="759884"/>
                </a:lnTo>
                <a:lnTo>
                  <a:pt x="273979" y="759884"/>
                </a:lnTo>
                <a:lnTo>
                  <a:pt x="273979" y="733473"/>
                </a:lnTo>
                <a:lnTo>
                  <a:pt x="283081" y="733473"/>
                </a:lnTo>
                <a:lnTo>
                  <a:pt x="283081" y="726165"/>
                </a:lnTo>
                <a:lnTo>
                  <a:pt x="302954" y="726165"/>
                </a:lnTo>
                <a:lnTo>
                  <a:pt x="302954" y="706421"/>
                </a:lnTo>
                <a:lnTo>
                  <a:pt x="329108" y="706421"/>
                </a:lnTo>
                <a:lnTo>
                  <a:pt x="329108" y="696037"/>
                </a:lnTo>
                <a:lnTo>
                  <a:pt x="336672" y="696037"/>
                </a:lnTo>
                <a:lnTo>
                  <a:pt x="336672" y="685395"/>
                </a:lnTo>
                <a:lnTo>
                  <a:pt x="354236" y="685395"/>
                </a:lnTo>
                <a:lnTo>
                  <a:pt x="354236" y="678216"/>
                </a:lnTo>
                <a:lnTo>
                  <a:pt x="358724" y="678216"/>
                </a:lnTo>
                <a:lnTo>
                  <a:pt x="358724" y="671421"/>
                </a:lnTo>
                <a:lnTo>
                  <a:pt x="368596" y="671421"/>
                </a:lnTo>
                <a:lnTo>
                  <a:pt x="368596" y="664369"/>
                </a:lnTo>
                <a:lnTo>
                  <a:pt x="389750" y="664369"/>
                </a:lnTo>
                <a:lnTo>
                  <a:pt x="389750" y="657446"/>
                </a:lnTo>
                <a:lnTo>
                  <a:pt x="394750" y="657446"/>
                </a:lnTo>
                <a:lnTo>
                  <a:pt x="394750" y="652702"/>
                </a:lnTo>
                <a:lnTo>
                  <a:pt x="548983" y="652702"/>
                </a:lnTo>
                <a:lnTo>
                  <a:pt x="548983" y="645395"/>
                </a:lnTo>
                <a:lnTo>
                  <a:pt x="555393" y="645395"/>
                </a:lnTo>
                <a:lnTo>
                  <a:pt x="555393" y="639369"/>
                </a:lnTo>
                <a:lnTo>
                  <a:pt x="562573" y="639369"/>
                </a:lnTo>
                <a:lnTo>
                  <a:pt x="562573" y="633856"/>
                </a:lnTo>
                <a:lnTo>
                  <a:pt x="595650" y="633856"/>
                </a:lnTo>
                <a:lnTo>
                  <a:pt x="595650" y="625394"/>
                </a:lnTo>
                <a:lnTo>
                  <a:pt x="612702" y="625394"/>
                </a:lnTo>
                <a:lnTo>
                  <a:pt x="612702" y="615266"/>
                </a:lnTo>
                <a:lnTo>
                  <a:pt x="628984" y="615266"/>
                </a:lnTo>
                <a:lnTo>
                  <a:pt x="628984" y="603215"/>
                </a:lnTo>
                <a:lnTo>
                  <a:pt x="637318" y="603215"/>
                </a:lnTo>
                <a:lnTo>
                  <a:pt x="637318" y="591163"/>
                </a:lnTo>
                <a:lnTo>
                  <a:pt x="647062" y="591163"/>
                </a:lnTo>
                <a:lnTo>
                  <a:pt x="647062" y="578471"/>
                </a:lnTo>
                <a:lnTo>
                  <a:pt x="665908" y="578471"/>
                </a:lnTo>
                <a:lnTo>
                  <a:pt x="665908" y="566419"/>
                </a:lnTo>
                <a:lnTo>
                  <a:pt x="671677" y="566419"/>
                </a:lnTo>
                <a:lnTo>
                  <a:pt x="671677" y="548598"/>
                </a:lnTo>
                <a:lnTo>
                  <a:pt x="699370" y="548598"/>
                </a:lnTo>
                <a:lnTo>
                  <a:pt x="699370" y="500521"/>
                </a:lnTo>
                <a:lnTo>
                  <a:pt x="707319" y="500521"/>
                </a:lnTo>
                <a:lnTo>
                  <a:pt x="707319" y="491546"/>
                </a:lnTo>
                <a:lnTo>
                  <a:pt x="731165" y="491546"/>
                </a:lnTo>
                <a:lnTo>
                  <a:pt x="731165" y="481290"/>
                </a:lnTo>
                <a:lnTo>
                  <a:pt x="769884" y="481290"/>
                </a:lnTo>
                <a:lnTo>
                  <a:pt x="769884" y="469751"/>
                </a:lnTo>
                <a:lnTo>
                  <a:pt x="815269" y="469751"/>
                </a:lnTo>
                <a:lnTo>
                  <a:pt x="815269" y="460007"/>
                </a:lnTo>
                <a:lnTo>
                  <a:pt x="844372" y="460007"/>
                </a:lnTo>
                <a:lnTo>
                  <a:pt x="844372" y="450904"/>
                </a:lnTo>
                <a:lnTo>
                  <a:pt x="859116" y="450904"/>
                </a:lnTo>
                <a:lnTo>
                  <a:pt x="859116" y="440135"/>
                </a:lnTo>
                <a:lnTo>
                  <a:pt x="888347" y="440135"/>
                </a:lnTo>
                <a:lnTo>
                  <a:pt x="888347" y="428212"/>
                </a:lnTo>
                <a:lnTo>
                  <a:pt x="936425" y="428212"/>
                </a:lnTo>
                <a:lnTo>
                  <a:pt x="936425" y="422827"/>
                </a:lnTo>
                <a:lnTo>
                  <a:pt x="943348" y="422827"/>
                </a:lnTo>
                <a:lnTo>
                  <a:pt x="943348" y="408596"/>
                </a:lnTo>
                <a:lnTo>
                  <a:pt x="957195" y="408596"/>
                </a:lnTo>
                <a:lnTo>
                  <a:pt x="957195" y="398852"/>
                </a:lnTo>
                <a:lnTo>
                  <a:pt x="1016939" y="398852"/>
                </a:lnTo>
                <a:lnTo>
                  <a:pt x="1016939" y="364749"/>
                </a:lnTo>
                <a:lnTo>
                  <a:pt x="1023606" y="364749"/>
                </a:lnTo>
                <a:lnTo>
                  <a:pt x="1023606" y="344493"/>
                </a:lnTo>
                <a:lnTo>
                  <a:pt x="1111684" y="344493"/>
                </a:lnTo>
                <a:lnTo>
                  <a:pt x="1111684" y="333210"/>
                </a:lnTo>
                <a:lnTo>
                  <a:pt x="1307457" y="333210"/>
                </a:lnTo>
                <a:lnTo>
                  <a:pt x="1307457" y="318338"/>
                </a:lnTo>
                <a:lnTo>
                  <a:pt x="1321303" y="318338"/>
                </a:lnTo>
                <a:lnTo>
                  <a:pt x="1321303" y="305005"/>
                </a:lnTo>
                <a:lnTo>
                  <a:pt x="1350791" y="305005"/>
                </a:lnTo>
                <a:lnTo>
                  <a:pt x="1350791" y="281286"/>
                </a:lnTo>
                <a:lnTo>
                  <a:pt x="1365022" y="281286"/>
                </a:lnTo>
                <a:lnTo>
                  <a:pt x="1365022" y="252312"/>
                </a:lnTo>
                <a:lnTo>
                  <a:pt x="1410022" y="252312"/>
                </a:lnTo>
                <a:lnTo>
                  <a:pt x="1410022" y="222952"/>
                </a:lnTo>
                <a:lnTo>
                  <a:pt x="1473485" y="222952"/>
                </a:lnTo>
                <a:lnTo>
                  <a:pt x="1473485" y="206413"/>
                </a:lnTo>
                <a:lnTo>
                  <a:pt x="1514511" y="206413"/>
                </a:lnTo>
                <a:lnTo>
                  <a:pt x="1514511" y="192824"/>
                </a:lnTo>
                <a:lnTo>
                  <a:pt x="1611564" y="192824"/>
                </a:lnTo>
                <a:lnTo>
                  <a:pt x="1611564" y="176669"/>
                </a:lnTo>
                <a:lnTo>
                  <a:pt x="1717335" y="176669"/>
                </a:lnTo>
                <a:lnTo>
                  <a:pt x="1717335" y="152695"/>
                </a:lnTo>
                <a:lnTo>
                  <a:pt x="1734002" y="152695"/>
                </a:lnTo>
                <a:lnTo>
                  <a:pt x="1734002" y="135130"/>
                </a:lnTo>
                <a:lnTo>
                  <a:pt x="2159521" y="135130"/>
                </a:lnTo>
                <a:lnTo>
                  <a:pt x="2159521" y="93207"/>
                </a:lnTo>
                <a:lnTo>
                  <a:pt x="2471193" y="93207"/>
                </a:lnTo>
                <a:lnTo>
                  <a:pt x="2471193" y="0"/>
                </a:lnTo>
                <a:lnTo>
                  <a:pt x="2769018" y="0"/>
                </a:lnTo>
              </a:path>
            </a:pathLst>
          </a:custGeom>
          <a:noFill/>
          <a:ln w="28575" cap="flat">
            <a:solidFill>
              <a:srgbClr val="EE7203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52" name="Forme libre : forme 51">
            <a:extLst>
              <a:ext uri="{FF2B5EF4-FFF2-40B4-BE49-F238E27FC236}">
                <a16:creationId xmlns:a16="http://schemas.microsoft.com/office/drawing/2014/main" id="{45B9191A-C773-1890-F2D7-C0655304A26E}"/>
              </a:ext>
            </a:extLst>
          </p:cNvPr>
          <p:cNvSpPr/>
          <p:nvPr/>
        </p:nvSpPr>
        <p:spPr>
          <a:xfrm>
            <a:off x="3038309" y="5367974"/>
            <a:ext cx="2880814" cy="142950"/>
          </a:xfrm>
          <a:custGeom>
            <a:avLst/>
            <a:gdLst>
              <a:gd name="connsiteX0" fmla="*/ 0 w 2880814"/>
              <a:gd name="connsiteY0" fmla="*/ 142951 h 142950"/>
              <a:gd name="connsiteX1" fmla="*/ 263466 w 2880814"/>
              <a:gd name="connsiteY1" fmla="*/ 142951 h 142950"/>
              <a:gd name="connsiteX2" fmla="*/ 263466 w 2880814"/>
              <a:gd name="connsiteY2" fmla="*/ 136156 h 142950"/>
              <a:gd name="connsiteX3" fmla="*/ 352698 w 2880814"/>
              <a:gd name="connsiteY3" fmla="*/ 136156 h 142950"/>
              <a:gd name="connsiteX4" fmla="*/ 352698 w 2880814"/>
              <a:gd name="connsiteY4" fmla="*/ 132438 h 142950"/>
              <a:gd name="connsiteX5" fmla="*/ 368852 w 2880814"/>
              <a:gd name="connsiteY5" fmla="*/ 132438 h 142950"/>
              <a:gd name="connsiteX6" fmla="*/ 368852 w 2880814"/>
              <a:gd name="connsiteY6" fmla="*/ 120258 h 142950"/>
              <a:gd name="connsiteX7" fmla="*/ 440135 w 2880814"/>
              <a:gd name="connsiteY7" fmla="*/ 120258 h 142950"/>
              <a:gd name="connsiteX8" fmla="*/ 440135 w 2880814"/>
              <a:gd name="connsiteY8" fmla="*/ 115386 h 142950"/>
              <a:gd name="connsiteX9" fmla="*/ 488597 w 2880814"/>
              <a:gd name="connsiteY9" fmla="*/ 115386 h 142950"/>
              <a:gd name="connsiteX10" fmla="*/ 488597 w 2880814"/>
              <a:gd name="connsiteY10" fmla="*/ 107950 h 142950"/>
              <a:gd name="connsiteX11" fmla="*/ 541419 w 2880814"/>
              <a:gd name="connsiteY11" fmla="*/ 107950 h 142950"/>
              <a:gd name="connsiteX12" fmla="*/ 541419 w 2880814"/>
              <a:gd name="connsiteY12" fmla="*/ 101796 h 142950"/>
              <a:gd name="connsiteX13" fmla="*/ 658600 w 2880814"/>
              <a:gd name="connsiteY13" fmla="*/ 101796 h 142950"/>
              <a:gd name="connsiteX14" fmla="*/ 658600 w 2880814"/>
              <a:gd name="connsiteY14" fmla="*/ 98335 h 142950"/>
              <a:gd name="connsiteX15" fmla="*/ 733473 w 2880814"/>
              <a:gd name="connsiteY15" fmla="*/ 98335 h 142950"/>
              <a:gd name="connsiteX16" fmla="*/ 733473 w 2880814"/>
              <a:gd name="connsiteY16" fmla="*/ 91668 h 142950"/>
              <a:gd name="connsiteX17" fmla="*/ 761807 w 2880814"/>
              <a:gd name="connsiteY17" fmla="*/ 91668 h 142950"/>
              <a:gd name="connsiteX18" fmla="*/ 761807 w 2880814"/>
              <a:gd name="connsiteY18" fmla="*/ 84873 h 142950"/>
              <a:gd name="connsiteX19" fmla="*/ 769115 w 2880814"/>
              <a:gd name="connsiteY19" fmla="*/ 84873 h 142950"/>
              <a:gd name="connsiteX20" fmla="*/ 769115 w 2880814"/>
              <a:gd name="connsiteY20" fmla="*/ 79745 h 142950"/>
              <a:gd name="connsiteX21" fmla="*/ 827064 w 2880814"/>
              <a:gd name="connsiteY21" fmla="*/ 79745 h 142950"/>
              <a:gd name="connsiteX22" fmla="*/ 827064 w 2880814"/>
              <a:gd name="connsiteY22" fmla="*/ 72950 h 142950"/>
              <a:gd name="connsiteX23" fmla="*/ 1021811 w 2880814"/>
              <a:gd name="connsiteY23" fmla="*/ 72950 h 142950"/>
              <a:gd name="connsiteX24" fmla="*/ 1021811 w 2880814"/>
              <a:gd name="connsiteY24" fmla="*/ 66539 h 142950"/>
              <a:gd name="connsiteX25" fmla="*/ 1100787 w 2880814"/>
              <a:gd name="connsiteY25" fmla="*/ 66539 h 142950"/>
              <a:gd name="connsiteX26" fmla="*/ 1100787 w 2880814"/>
              <a:gd name="connsiteY26" fmla="*/ 63591 h 142950"/>
              <a:gd name="connsiteX27" fmla="*/ 1340534 w 2880814"/>
              <a:gd name="connsiteY27" fmla="*/ 63591 h 142950"/>
              <a:gd name="connsiteX28" fmla="*/ 1340534 w 2880814"/>
              <a:gd name="connsiteY28" fmla="*/ 58462 h 142950"/>
              <a:gd name="connsiteX29" fmla="*/ 1461433 w 2880814"/>
              <a:gd name="connsiteY29" fmla="*/ 58462 h 142950"/>
              <a:gd name="connsiteX30" fmla="*/ 1461433 w 2880814"/>
              <a:gd name="connsiteY30" fmla="*/ 49232 h 142950"/>
              <a:gd name="connsiteX31" fmla="*/ 1471049 w 2880814"/>
              <a:gd name="connsiteY31" fmla="*/ 49232 h 142950"/>
              <a:gd name="connsiteX32" fmla="*/ 1471049 w 2880814"/>
              <a:gd name="connsiteY32" fmla="*/ 40770 h 142950"/>
              <a:gd name="connsiteX33" fmla="*/ 1479895 w 2880814"/>
              <a:gd name="connsiteY33" fmla="*/ 40770 h 142950"/>
              <a:gd name="connsiteX34" fmla="*/ 1479895 w 2880814"/>
              <a:gd name="connsiteY34" fmla="*/ 35513 h 142950"/>
              <a:gd name="connsiteX35" fmla="*/ 1668103 w 2880814"/>
              <a:gd name="connsiteY35" fmla="*/ 35513 h 142950"/>
              <a:gd name="connsiteX36" fmla="*/ 1668103 w 2880814"/>
              <a:gd name="connsiteY36" fmla="*/ 29872 h 142950"/>
              <a:gd name="connsiteX37" fmla="*/ 1810029 w 2880814"/>
              <a:gd name="connsiteY37" fmla="*/ 29872 h 142950"/>
              <a:gd name="connsiteX38" fmla="*/ 1810029 w 2880814"/>
              <a:gd name="connsiteY38" fmla="*/ 19231 h 142950"/>
              <a:gd name="connsiteX39" fmla="*/ 2338499 w 2880814"/>
              <a:gd name="connsiteY39" fmla="*/ 19231 h 142950"/>
              <a:gd name="connsiteX40" fmla="*/ 2338499 w 2880814"/>
              <a:gd name="connsiteY40" fmla="*/ 0 h 142950"/>
              <a:gd name="connsiteX41" fmla="*/ 2880815 w 2880814"/>
              <a:gd name="connsiteY41" fmla="*/ 0 h 1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880814" h="142950">
                <a:moveTo>
                  <a:pt x="0" y="142951"/>
                </a:moveTo>
                <a:lnTo>
                  <a:pt x="263466" y="142951"/>
                </a:lnTo>
                <a:lnTo>
                  <a:pt x="263466" y="136156"/>
                </a:lnTo>
                <a:lnTo>
                  <a:pt x="352698" y="136156"/>
                </a:lnTo>
                <a:lnTo>
                  <a:pt x="352698" y="132438"/>
                </a:lnTo>
                <a:lnTo>
                  <a:pt x="368852" y="132438"/>
                </a:lnTo>
                <a:lnTo>
                  <a:pt x="368852" y="120258"/>
                </a:lnTo>
                <a:lnTo>
                  <a:pt x="440135" y="120258"/>
                </a:lnTo>
                <a:lnTo>
                  <a:pt x="440135" y="115386"/>
                </a:lnTo>
                <a:lnTo>
                  <a:pt x="488597" y="115386"/>
                </a:lnTo>
                <a:lnTo>
                  <a:pt x="488597" y="107950"/>
                </a:lnTo>
                <a:lnTo>
                  <a:pt x="541419" y="107950"/>
                </a:lnTo>
                <a:lnTo>
                  <a:pt x="541419" y="101796"/>
                </a:lnTo>
                <a:lnTo>
                  <a:pt x="658600" y="101796"/>
                </a:lnTo>
                <a:lnTo>
                  <a:pt x="658600" y="98335"/>
                </a:lnTo>
                <a:lnTo>
                  <a:pt x="733473" y="98335"/>
                </a:lnTo>
                <a:lnTo>
                  <a:pt x="733473" y="91668"/>
                </a:lnTo>
                <a:lnTo>
                  <a:pt x="761807" y="91668"/>
                </a:lnTo>
                <a:lnTo>
                  <a:pt x="761807" y="84873"/>
                </a:lnTo>
                <a:lnTo>
                  <a:pt x="769115" y="84873"/>
                </a:lnTo>
                <a:lnTo>
                  <a:pt x="769115" y="79745"/>
                </a:lnTo>
                <a:lnTo>
                  <a:pt x="827064" y="79745"/>
                </a:lnTo>
                <a:lnTo>
                  <a:pt x="827064" y="72950"/>
                </a:lnTo>
                <a:lnTo>
                  <a:pt x="1021811" y="72950"/>
                </a:lnTo>
                <a:lnTo>
                  <a:pt x="1021811" y="66539"/>
                </a:lnTo>
                <a:lnTo>
                  <a:pt x="1100787" y="66539"/>
                </a:lnTo>
                <a:lnTo>
                  <a:pt x="1100787" y="63591"/>
                </a:lnTo>
                <a:lnTo>
                  <a:pt x="1340534" y="63591"/>
                </a:lnTo>
                <a:lnTo>
                  <a:pt x="1340534" y="58462"/>
                </a:lnTo>
                <a:lnTo>
                  <a:pt x="1461433" y="58462"/>
                </a:lnTo>
                <a:lnTo>
                  <a:pt x="1461433" y="49232"/>
                </a:lnTo>
                <a:lnTo>
                  <a:pt x="1471049" y="49232"/>
                </a:lnTo>
                <a:lnTo>
                  <a:pt x="1471049" y="40770"/>
                </a:lnTo>
                <a:lnTo>
                  <a:pt x="1479895" y="40770"/>
                </a:lnTo>
                <a:lnTo>
                  <a:pt x="1479895" y="35513"/>
                </a:lnTo>
                <a:lnTo>
                  <a:pt x="1668103" y="35513"/>
                </a:lnTo>
                <a:lnTo>
                  <a:pt x="1668103" y="29872"/>
                </a:lnTo>
                <a:lnTo>
                  <a:pt x="1810029" y="29872"/>
                </a:lnTo>
                <a:lnTo>
                  <a:pt x="1810029" y="19231"/>
                </a:lnTo>
                <a:lnTo>
                  <a:pt x="2338499" y="19231"/>
                </a:lnTo>
                <a:lnTo>
                  <a:pt x="2338499" y="0"/>
                </a:lnTo>
                <a:lnTo>
                  <a:pt x="2880815" y="0"/>
                </a:lnTo>
              </a:path>
            </a:pathLst>
          </a:custGeom>
          <a:noFill/>
          <a:ln w="28575" cap="flat">
            <a:solidFill>
              <a:srgbClr val="0162AF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1F589A5D-DC87-DA0C-3EAC-12F7AAEA9209}"/>
              </a:ext>
            </a:extLst>
          </p:cNvPr>
          <p:cNvSpPr txBox="1"/>
          <p:nvPr/>
        </p:nvSpPr>
        <p:spPr>
          <a:xfrm>
            <a:off x="3024937" y="4029863"/>
            <a:ext cx="356419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cs typeface="Arial" panose="020B0604020202020204" pitchFamily="34" charset="0"/>
              </a:rPr>
              <a:t>92 sujets infectés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rgbClr val="EE7203"/>
                </a:solidFill>
                <a:cs typeface="Arial" panose="020B0604020202020204" pitchFamily="34" charset="0"/>
              </a:rPr>
              <a:t>68 dans le groupe sans PEP </a:t>
            </a:r>
            <a:r>
              <a:rPr lang="fr-FR" altLang="fr-FR" sz="1000" b="1" dirty="0">
                <a:cs typeface="Arial" panose="020B0604020202020204" pitchFamily="34" charset="0"/>
              </a:rPr>
              <a:t>(incidence : 42,1/100 PA),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rgbClr val="0162AF"/>
                </a:solidFill>
                <a:cs typeface="Arial" panose="020B0604020202020204" pitchFamily="34" charset="0"/>
              </a:rPr>
              <a:t>24 dans le groupe </a:t>
            </a:r>
            <a:r>
              <a:rPr lang="fr-FR" altLang="fr-FR" sz="1000" b="1" dirty="0" err="1">
                <a:solidFill>
                  <a:srgbClr val="0162AF"/>
                </a:solidFill>
                <a:cs typeface="Arial" panose="020B0604020202020204" pitchFamily="34" charset="0"/>
              </a:rPr>
              <a:t>DoxyPEP</a:t>
            </a:r>
            <a:r>
              <a:rPr lang="fr-FR" altLang="fr-FR" sz="1000" b="1" dirty="0">
                <a:solidFill>
                  <a:srgbClr val="0162AF"/>
                </a:solidFill>
                <a:cs typeface="Arial" panose="020B0604020202020204" pitchFamily="34" charset="0"/>
              </a:rPr>
              <a:t> </a:t>
            </a:r>
            <a:r>
              <a:rPr lang="fr-FR" altLang="fr-FR" sz="1000" b="1" dirty="0">
                <a:cs typeface="Arial" panose="020B0604020202020204" pitchFamily="34" charset="0"/>
              </a:rPr>
              <a:t>(incidence : 5,9/100 PA)</a:t>
            </a:r>
            <a:endParaRPr lang="fr-FR" sz="1000" dirty="0"/>
          </a:p>
        </p:txBody>
      </p:sp>
      <p:graphicFrame>
        <p:nvGraphicFramePr>
          <p:cNvPr id="72" name="Espace réservé du contenu 6">
            <a:extLst>
              <a:ext uri="{FF2B5EF4-FFF2-40B4-BE49-F238E27FC236}">
                <a16:creationId xmlns:a16="http://schemas.microsoft.com/office/drawing/2014/main" id="{F660BC51-C110-B6FE-6D58-C164D79A10F1}"/>
              </a:ext>
            </a:extLst>
          </p:cNvPr>
          <p:cNvGraphicFramePr>
            <a:graphicFrameLocks/>
          </p:cNvGraphicFramePr>
          <p:nvPr/>
        </p:nvGraphicFramePr>
        <p:xfrm>
          <a:off x="6788543" y="3728465"/>
          <a:ext cx="3685269" cy="2029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73" name="Groupe 72">
            <a:extLst>
              <a:ext uri="{FF2B5EF4-FFF2-40B4-BE49-F238E27FC236}">
                <a16:creationId xmlns:a16="http://schemas.microsoft.com/office/drawing/2014/main" id="{77C5BEAF-5BF4-B126-50C2-DDA1EA4E5D2B}"/>
              </a:ext>
            </a:extLst>
          </p:cNvPr>
          <p:cNvGrpSpPr/>
          <p:nvPr/>
        </p:nvGrpSpPr>
        <p:grpSpPr>
          <a:xfrm>
            <a:off x="7361442" y="3678435"/>
            <a:ext cx="2526669" cy="400110"/>
            <a:chOff x="2082589" y="2785488"/>
            <a:chExt cx="2526669" cy="400110"/>
          </a:xfrm>
        </p:grpSpPr>
        <p:cxnSp>
          <p:nvCxnSpPr>
            <p:cNvPr id="74" name="Connecteur droit 73">
              <a:extLst>
                <a:ext uri="{FF2B5EF4-FFF2-40B4-BE49-F238E27FC236}">
                  <a16:creationId xmlns:a16="http://schemas.microsoft.com/office/drawing/2014/main" id="{33C14A38-A111-6660-F9CC-18CE69F9C883}"/>
                </a:ext>
              </a:extLst>
            </p:cNvPr>
            <p:cNvCxnSpPr/>
            <p:nvPr/>
          </p:nvCxnSpPr>
          <p:spPr>
            <a:xfrm>
              <a:off x="2082589" y="2912808"/>
              <a:ext cx="288032" cy="0"/>
            </a:xfrm>
            <a:prstGeom prst="line">
              <a:avLst/>
            </a:prstGeom>
            <a:ln w="28575">
              <a:solidFill>
                <a:srgbClr val="EE72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Connecteur droit 74">
              <a:extLst>
                <a:ext uri="{FF2B5EF4-FFF2-40B4-BE49-F238E27FC236}">
                  <a16:creationId xmlns:a16="http://schemas.microsoft.com/office/drawing/2014/main" id="{57D95C45-550D-CFBF-D008-05B5942F6861}"/>
                </a:ext>
              </a:extLst>
            </p:cNvPr>
            <p:cNvCxnSpPr/>
            <p:nvPr/>
          </p:nvCxnSpPr>
          <p:spPr>
            <a:xfrm>
              <a:off x="2082589" y="3065179"/>
              <a:ext cx="288032" cy="0"/>
            </a:xfrm>
            <a:prstGeom prst="line">
              <a:avLst/>
            </a:prstGeom>
            <a:ln w="28575">
              <a:solidFill>
                <a:srgbClr val="0162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052DB3CE-21DF-BABD-6025-C60A25153C5B}"/>
                </a:ext>
              </a:extLst>
            </p:cNvPr>
            <p:cNvSpPr/>
            <p:nvPr/>
          </p:nvSpPr>
          <p:spPr>
            <a:xfrm>
              <a:off x="2383969" y="2785488"/>
              <a:ext cx="22252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000" dirty="0"/>
                <a:t>Pas de PEP (n = 183 ; événements = 27)</a:t>
              </a:r>
            </a:p>
            <a:p>
              <a:r>
                <a:rPr lang="fr-FR" sz="1000" dirty="0" err="1"/>
                <a:t>DoxyPEP</a:t>
              </a:r>
              <a:r>
                <a:rPr lang="fr-FR" sz="1000" dirty="0"/>
                <a:t> (n = 362 ; événements = 12)</a:t>
              </a:r>
            </a:p>
          </p:txBody>
        </p:sp>
      </p:grpSp>
      <p:sp>
        <p:nvSpPr>
          <p:cNvPr id="77" name="ZoneTexte 76">
            <a:extLst>
              <a:ext uri="{FF2B5EF4-FFF2-40B4-BE49-F238E27FC236}">
                <a16:creationId xmlns:a16="http://schemas.microsoft.com/office/drawing/2014/main" id="{CBA940DF-77EC-733C-DE1F-DA727E57298A}"/>
              </a:ext>
            </a:extLst>
          </p:cNvPr>
          <p:cNvSpPr txBox="1"/>
          <p:nvPr/>
        </p:nvSpPr>
        <p:spPr>
          <a:xfrm rot="16200000">
            <a:off x="5815867" y="4578077"/>
            <a:ext cx="16289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Probabilité cumulée</a:t>
            </a: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3BCFE185-0ABD-FD95-AFCF-74F604FE59F2}"/>
              </a:ext>
            </a:extLst>
          </p:cNvPr>
          <p:cNvSpPr txBox="1"/>
          <p:nvPr/>
        </p:nvSpPr>
        <p:spPr>
          <a:xfrm>
            <a:off x="7480636" y="5748520"/>
            <a:ext cx="24362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b="1" dirty="0"/>
              <a:t>Mois jusqu’à la 1</a:t>
            </a:r>
            <a:r>
              <a:rPr lang="fr-FR" sz="1000" b="1" baseline="30000" dirty="0"/>
              <a:t>ère</a:t>
            </a:r>
            <a:r>
              <a:rPr lang="fr-FR" sz="1000" b="1" dirty="0"/>
              <a:t> IST</a:t>
            </a:r>
          </a:p>
        </p:txBody>
      </p:sp>
      <p:graphicFrame>
        <p:nvGraphicFramePr>
          <p:cNvPr id="79" name="Table 200">
            <a:extLst>
              <a:ext uri="{FF2B5EF4-FFF2-40B4-BE49-F238E27FC236}">
                <a16:creationId xmlns:a16="http://schemas.microsoft.com/office/drawing/2014/main" id="{9282D181-2BBF-03B8-7E69-C1646369854F}"/>
              </a:ext>
            </a:extLst>
          </p:cNvPr>
          <p:cNvGraphicFramePr>
            <a:graphicFrameLocks noGrp="1"/>
          </p:cNvGraphicFramePr>
          <p:nvPr/>
        </p:nvGraphicFramePr>
        <p:xfrm>
          <a:off x="7040317" y="6046696"/>
          <a:ext cx="3341367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263">
                  <a:extLst>
                    <a:ext uri="{9D8B030D-6E8A-4147-A177-3AD203B41FA5}">
                      <a16:colId xmlns:a16="http://schemas.microsoft.com/office/drawing/2014/main" val="1193934940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4287203460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1387835432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3485702487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2682507343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3386082566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2897092172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1578825298"/>
                    </a:ext>
                  </a:extLst>
                </a:gridCol>
                <a:gridCol w="371263">
                  <a:extLst>
                    <a:ext uri="{9D8B030D-6E8A-4147-A177-3AD203B41FA5}">
                      <a16:colId xmlns:a16="http://schemas.microsoft.com/office/drawing/2014/main" val="1668495213"/>
                    </a:ext>
                  </a:extLst>
                </a:gridCol>
              </a:tblGrid>
              <a:tr h="25648"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183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175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161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064276"/>
                  </a:ext>
                </a:extLst>
              </a:tr>
              <a:tr h="25648"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362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343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277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157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55698"/>
                  </a:ext>
                </a:extLst>
              </a:tr>
            </a:tbl>
          </a:graphicData>
        </a:graphic>
      </p:graphicFrame>
      <p:sp>
        <p:nvSpPr>
          <p:cNvPr id="80" name="ZoneTexte 79">
            <a:extLst>
              <a:ext uri="{FF2B5EF4-FFF2-40B4-BE49-F238E27FC236}">
                <a16:creationId xmlns:a16="http://schemas.microsoft.com/office/drawing/2014/main" id="{77E814A9-AA3C-FA73-1CE6-F19FDD9192CD}"/>
              </a:ext>
            </a:extLst>
          </p:cNvPr>
          <p:cNvSpPr txBox="1"/>
          <p:nvPr/>
        </p:nvSpPr>
        <p:spPr>
          <a:xfrm>
            <a:off x="6661578" y="5818053"/>
            <a:ext cx="73770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b="1" dirty="0"/>
              <a:t>Patients (n)</a:t>
            </a:r>
          </a:p>
        </p:txBody>
      </p:sp>
      <p:cxnSp>
        <p:nvCxnSpPr>
          <p:cNvPr id="81" name="Connecteur droit 80">
            <a:extLst>
              <a:ext uri="{FF2B5EF4-FFF2-40B4-BE49-F238E27FC236}">
                <a16:creationId xmlns:a16="http://schemas.microsoft.com/office/drawing/2014/main" id="{B6BF2799-B9C8-3F1B-CD10-520E84487EBE}"/>
              </a:ext>
            </a:extLst>
          </p:cNvPr>
          <p:cNvCxnSpPr/>
          <p:nvPr/>
        </p:nvCxnSpPr>
        <p:spPr>
          <a:xfrm>
            <a:off x="6755940" y="6261539"/>
            <a:ext cx="288032" cy="0"/>
          </a:xfrm>
          <a:prstGeom prst="line">
            <a:avLst/>
          </a:prstGeom>
          <a:ln w="28575">
            <a:solidFill>
              <a:srgbClr val="0162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>
            <a:extLst>
              <a:ext uri="{FF2B5EF4-FFF2-40B4-BE49-F238E27FC236}">
                <a16:creationId xmlns:a16="http://schemas.microsoft.com/office/drawing/2014/main" id="{368E0A25-B474-F1B3-413F-83570067CC74}"/>
              </a:ext>
            </a:extLst>
          </p:cNvPr>
          <p:cNvCxnSpPr/>
          <p:nvPr/>
        </p:nvCxnSpPr>
        <p:spPr>
          <a:xfrm>
            <a:off x="6752812" y="6131173"/>
            <a:ext cx="288032" cy="0"/>
          </a:xfrm>
          <a:prstGeom prst="line">
            <a:avLst/>
          </a:prstGeom>
          <a:ln w="28575">
            <a:solidFill>
              <a:srgbClr val="EE72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11">
            <a:extLst>
              <a:ext uri="{FF2B5EF4-FFF2-40B4-BE49-F238E27FC236}">
                <a16:creationId xmlns:a16="http://schemas.microsoft.com/office/drawing/2014/main" id="{5B495256-B4A0-3FE8-BE81-A21865D0B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67818" y="4739280"/>
            <a:ext cx="135562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cs typeface="Arial" panose="020B0604020202020204" pitchFamily="34" charset="0"/>
              </a:rPr>
              <a:t>HR ajusté = 0,21 ; </a:t>
            </a:r>
            <a:br>
              <a:rPr lang="fr-FR" altLang="fr-FR" sz="1000" b="1" dirty="0">
                <a:cs typeface="Arial" panose="020B0604020202020204" pitchFamily="34" charset="0"/>
              </a:rPr>
            </a:br>
            <a:r>
              <a:rPr lang="fr-FR" altLang="fr-FR" sz="1000" b="1" dirty="0">
                <a:cs typeface="Arial" panose="020B0604020202020204" pitchFamily="34" charset="0"/>
              </a:rPr>
              <a:t>IC</a:t>
            </a:r>
            <a:r>
              <a:rPr lang="fr-FR" altLang="fr-FR" sz="1000" b="1" baseline="-25000" dirty="0">
                <a:cs typeface="Arial" panose="020B0604020202020204" pitchFamily="34" charset="0"/>
              </a:rPr>
              <a:t>95</a:t>
            </a:r>
            <a:r>
              <a:rPr lang="fr-FR" altLang="fr-FR" sz="1000" b="1" dirty="0">
                <a:cs typeface="Arial" panose="020B0604020202020204" pitchFamily="34" charset="0"/>
              </a:rPr>
              <a:t> : 0,11-0,41 ; </a:t>
            </a:r>
            <a:br>
              <a:rPr lang="fr-FR" altLang="fr-FR" sz="1000" b="1" dirty="0">
                <a:cs typeface="Arial" panose="020B0604020202020204" pitchFamily="34" charset="0"/>
              </a:rPr>
            </a:br>
            <a:r>
              <a:rPr lang="fr-FR" altLang="fr-FR" sz="1000" b="1" dirty="0">
                <a:cs typeface="Arial" panose="020B0604020202020204" pitchFamily="34" charset="0"/>
              </a:rPr>
              <a:t>p &lt; 0,001</a:t>
            </a: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6281C9D1-31B5-AEDC-BA55-246949A8C9F3}"/>
              </a:ext>
            </a:extLst>
          </p:cNvPr>
          <p:cNvSpPr txBox="1"/>
          <p:nvPr/>
        </p:nvSpPr>
        <p:spPr>
          <a:xfrm>
            <a:off x="7932298" y="3437565"/>
            <a:ext cx="15839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200" b="1" dirty="0"/>
              <a:t>Syphilis</a:t>
            </a:r>
          </a:p>
        </p:txBody>
      </p:sp>
      <p:sp>
        <p:nvSpPr>
          <p:cNvPr id="87" name="ZoneTexte 86">
            <a:extLst>
              <a:ext uri="{FF2B5EF4-FFF2-40B4-BE49-F238E27FC236}">
                <a16:creationId xmlns:a16="http://schemas.microsoft.com/office/drawing/2014/main" id="{E0F39A11-5992-19E5-33CD-8D1EB3A62CC7}"/>
              </a:ext>
            </a:extLst>
          </p:cNvPr>
          <p:cNvSpPr txBox="1"/>
          <p:nvPr/>
        </p:nvSpPr>
        <p:spPr>
          <a:xfrm>
            <a:off x="7217314" y="4095557"/>
            <a:ext cx="356419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cs typeface="Arial" panose="020B0604020202020204" pitchFamily="34" charset="0"/>
              </a:rPr>
              <a:t>39 sujets infectés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rgbClr val="EE7203"/>
                </a:solidFill>
                <a:cs typeface="Arial" panose="020B0604020202020204" pitchFamily="34" charset="0"/>
              </a:rPr>
              <a:t>27 dans le groupe sans PEP </a:t>
            </a:r>
            <a:r>
              <a:rPr lang="fr-FR" altLang="fr-FR" sz="1000" b="1" dirty="0">
                <a:cs typeface="Arial" panose="020B0604020202020204" pitchFamily="34" charset="0"/>
              </a:rPr>
              <a:t>(incidence : 14,5/100 PA),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000" b="1" dirty="0">
                <a:solidFill>
                  <a:srgbClr val="0162AF"/>
                </a:solidFill>
                <a:cs typeface="Arial" panose="020B0604020202020204" pitchFamily="34" charset="0"/>
              </a:rPr>
              <a:t>12 dans le groupe </a:t>
            </a:r>
            <a:r>
              <a:rPr lang="fr-FR" altLang="fr-FR" sz="1000" b="1" dirty="0" err="1">
                <a:solidFill>
                  <a:srgbClr val="0162AF"/>
                </a:solidFill>
                <a:cs typeface="Arial" panose="020B0604020202020204" pitchFamily="34" charset="0"/>
              </a:rPr>
              <a:t>DoxyPEP</a:t>
            </a:r>
            <a:r>
              <a:rPr lang="fr-FR" altLang="fr-FR" sz="1000" b="1" dirty="0">
                <a:solidFill>
                  <a:srgbClr val="0162AF"/>
                </a:solidFill>
                <a:cs typeface="Arial" panose="020B0604020202020204" pitchFamily="34" charset="0"/>
              </a:rPr>
              <a:t> </a:t>
            </a:r>
            <a:r>
              <a:rPr lang="fr-FR" altLang="fr-FR" sz="1000" b="1" dirty="0">
                <a:cs typeface="Arial" panose="020B0604020202020204" pitchFamily="34" charset="0"/>
              </a:rPr>
              <a:t>(incidence : 2,9/100 PA)</a:t>
            </a:r>
            <a:endParaRPr lang="fr-FR" sz="1000" dirty="0"/>
          </a:p>
        </p:txBody>
      </p:sp>
      <p:sp>
        <p:nvSpPr>
          <p:cNvPr id="91" name="Forme libre : forme 90">
            <a:extLst>
              <a:ext uri="{FF2B5EF4-FFF2-40B4-BE49-F238E27FC236}">
                <a16:creationId xmlns:a16="http://schemas.microsoft.com/office/drawing/2014/main" id="{62327015-1A59-36B3-F2EF-D6EB1D826C25}"/>
              </a:ext>
            </a:extLst>
          </p:cNvPr>
          <p:cNvSpPr/>
          <p:nvPr/>
        </p:nvSpPr>
        <p:spPr>
          <a:xfrm>
            <a:off x="7409330" y="5161746"/>
            <a:ext cx="2740075" cy="350882"/>
          </a:xfrm>
          <a:custGeom>
            <a:avLst/>
            <a:gdLst>
              <a:gd name="connsiteX0" fmla="*/ 0 w 2772655"/>
              <a:gd name="connsiteY0" fmla="*/ 350882 h 350882"/>
              <a:gd name="connsiteX1" fmla="*/ 67182 w 2772655"/>
              <a:gd name="connsiteY1" fmla="*/ 350882 h 350882"/>
              <a:gd name="connsiteX2" fmla="*/ 104191 w 2772655"/>
              <a:gd name="connsiteY2" fmla="*/ 350882 h 350882"/>
              <a:gd name="connsiteX3" fmla="*/ 104191 w 2772655"/>
              <a:gd name="connsiteY3" fmla="*/ 344872 h 350882"/>
              <a:gd name="connsiteX4" fmla="*/ 139651 w 2772655"/>
              <a:gd name="connsiteY4" fmla="*/ 344872 h 350882"/>
              <a:gd name="connsiteX5" fmla="*/ 139651 w 2772655"/>
              <a:gd name="connsiteY5" fmla="*/ 335665 h 350882"/>
              <a:gd name="connsiteX6" fmla="*/ 164023 w 2772655"/>
              <a:gd name="connsiteY6" fmla="*/ 335665 h 350882"/>
              <a:gd name="connsiteX7" fmla="*/ 164023 w 2772655"/>
              <a:gd name="connsiteY7" fmla="*/ 330295 h 350882"/>
              <a:gd name="connsiteX8" fmla="*/ 181173 w 2772655"/>
              <a:gd name="connsiteY8" fmla="*/ 330295 h 350882"/>
              <a:gd name="connsiteX9" fmla="*/ 181173 w 2772655"/>
              <a:gd name="connsiteY9" fmla="*/ 324796 h 350882"/>
              <a:gd name="connsiteX10" fmla="*/ 196518 w 2772655"/>
              <a:gd name="connsiteY10" fmla="*/ 324796 h 350882"/>
              <a:gd name="connsiteX11" fmla="*/ 196518 w 2772655"/>
              <a:gd name="connsiteY11" fmla="*/ 304209 h 350882"/>
              <a:gd name="connsiteX12" fmla="*/ 218826 w 2772655"/>
              <a:gd name="connsiteY12" fmla="*/ 304209 h 350882"/>
              <a:gd name="connsiteX13" fmla="*/ 218826 w 2772655"/>
              <a:gd name="connsiteY13" fmla="*/ 294490 h 350882"/>
              <a:gd name="connsiteX14" fmla="*/ 373822 w 2772655"/>
              <a:gd name="connsiteY14" fmla="*/ 294490 h 350882"/>
              <a:gd name="connsiteX15" fmla="*/ 424370 w 2772655"/>
              <a:gd name="connsiteY15" fmla="*/ 294490 h 350882"/>
              <a:gd name="connsiteX16" fmla="*/ 424370 w 2772655"/>
              <a:gd name="connsiteY16" fmla="*/ 288225 h 350882"/>
              <a:gd name="connsiteX17" fmla="*/ 480205 w 2772655"/>
              <a:gd name="connsiteY17" fmla="*/ 288225 h 350882"/>
              <a:gd name="connsiteX18" fmla="*/ 480205 w 2772655"/>
              <a:gd name="connsiteY18" fmla="*/ 277867 h 350882"/>
              <a:gd name="connsiteX19" fmla="*/ 542487 w 2772655"/>
              <a:gd name="connsiteY19" fmla="*/ 277867 h 350882"/>
              <a:gd name="connsiteX20" fmla="*/ 542487 w 2772655"/>
              <a:gd name="connsiteY20" fmla="*/ 271601 h 350882"/>
              <a:gd name="connsiteX21" fmla="*/ 560669 w 2772655"/>
              <a:gd name="connsiteY21" fmla="*/ 271601 h 350882"/>
              <a:gd name="connsiteX22" fmla="*/ 560669 w 2772655"/>
              <a:gd name="connsiteY22" fmla="*/ 265847 h 350882"/>
              <a:gd name="connsiteX23" fmla="*/ 568406 w 2772655"/>
              <a:gd name="connsiteY23" fmla="*/ 265847 h 350882"/>
              <a:gd name="connsiteX24" fmla="*/ 568406 w 2772655"/>
              <a:gd name="connsiteY24" fmla="*/ 252676 h 350882"/>
              <a:gd name="connsiteX25" fmla="*/ 624499 w 2772655"/>
              <a:gd name="connsiteY25" fmla="*/ 252676 h 350882"/>
              <a:gd name="connsiteX26" fmla="*/ 624499 w 2772655"/>
              <a:gd name="connsiteY26" fmla="*/ 239505 h 350882"/>
              <a:gd name="connsiteX27" fmla="*/ 650675 w 2772655"/>
              <a:gd name="connsiteY27" fmla="*/ 239505 h 350882"/>
              <a:gd name="connsiteX28" fmla="*/ 650675 w 2772655"/>
              <a:gd name="connsiteY28" fmla="*/ 222498 h 350882"/>
              <a:gd name="connsiteX29" fmla="*/ 811603 w 2772655"/>
              <a:gd name="connsiteY29" fmla="*/ 222498 h 350882"/>
              <a:gd name="connsiteX30" fmla="*/ 811603 w 2772655"/>
              <a:gd name="connsiteY30" fmla="*/ 211757 h 350882"/>
              <a:gd name="connsiteX31" fmla="*/ 892841 w 2772655"/>
              <a:gd name="connsiteY31" fmla="*/ 211757 h 350882"/>
              <a:gd name="connsiteX32" fmla="*/ 892841 w 2772655"/>
              <a:gd name="connsiteY32" fmla="*/ 200504 h 350882"/>
              <a:gd name="connsiteX33" fmla="*/ 906896 w 2772655"/>
              <a:gd name="connsiteY33" fmla="*/ 200504 h 350882"/>
              <a:gd name="connsiteX34" fmla="*/ 906896 w 2772655"/>
              <a:gd name="connsiteY34" fmla="*/ 175569 h 350882"/>
              <a:gd name="connsiteX35" fmla="*/ 937457 w 2772655"/>
              <a:gd name="connsiteY35" fmla="*/ 175569 h 350882"/>
              <a:gd name="connsiteX36" fmla="*/ 937457 w 2772655"/>
              <a:gd name="connsiteY36" fmla="*/ 168920 h 350882"/>
              <a:gd name="connsiteX37" fmla="*/ 1144549 w 2772655"/>
              <a:gd name="connsiteY37" fmla="*/ 168920 h 350882"/>
              <a:gd name="connsiteX38" fmla="*/ 1144549 w 2772655"/>
              <a:gd name="connsiteY38" fmla="*/ 156516 h 350882"/>
              <a:gd name="connsiteX39" fmla="*/ 1195613 w 2772655"/>
              <a:gd name="connsiteY39" fmla="*/ 156516 h 350882"/>
              <a:gd name="connsiteX40" fmla="*/ 1195613 w 2772655"/>
              <a:gd name="connsiteY40" fmla="*/ 142066 h 350882"/>
              <a:gd name="connsiteX41" fmla="*/ 1216889 w 2772655"/>
              <a:gd name="connsiteY41" fmla="*/ 142066 h 350882"/>
              <a:gd name="connsiteX42" fmla="*/ 1216889 w 2772655"/>
              <a:gd name="connsiteY42" fmla="*/ 128256 h 350882"/>
              <a:gd name="connsiteX43" fmla="*/ 1336554 w 2772655"/>
              <a:gd name="connsiteY43" fmla="*/ 128256 h 350882"/>
              <a:gd name="connsiteX44" fmla="*/ 1336554 w 2772655"/>
              <a:gd name="connsiteY44" fmla="*/ 111888 h 350882"/>
              <a:gd name="connsiteX45" fmla="*/ 1453897 w 2772655"/>
              <a:gd name="connsiteY45" fmla="*/ 111888 h 350882"/>
              <a:gd name="connsiteX46" fmla="*/ 1453897 w 2772655"/>
              <a:gd name="connsiteY46" fmla="*/ 97183 h 350882"/>
              <a:gd name="connsiteX47" fmla="*/ 1505219 w 2772655"/>
              <a:gd name="connsiteY47" fmla="*/ 97183 h 350882"/>
              <a:gd name="connsiteX48" fmla="*/ 1505219 w 2772655"/>
              <a:gd name="connsiteY48" fmla="*/ 80560 h 350882"/>
              <a:gd name="connsiteX49" fmla="*/ 1644225 w 2772655"/>
              <a:gd name="connsiteY49" fmla="*/ 80560 h 350882"/>
              <a:gd name="connsiteX50" fmla="*/ 1644225 w 2772655"/>
              <a:gd name="connsiteY50" fmla="*/ 59205 h 350882"/>
              <a:gd name="connsiteX51" fmla="*/ 2157957 w 2772655"/>
              <a:gd name="connsiteY51" fmla="*/ 59205 h 350882"/>
              <a:gd name="connsiteX52" fmla="*/ 2157957 w 2772655"/>
              <a:gd name="connsiteY52" fmla="*/ 0 h 350882"/>
              <a:gd name="connsiteX53" fmla="*/ 2772656 w 2772655"/>
              <a:gd name="connsiteY53" fmla="*/ 0 h 350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2772655" h="350882">
                <a:moveTo>
                  <a:pt x="0" y="350882"/>
                </a:moveTo>
                <a:lnTo>
                  <a:pt x="67182" y="350882"/>
                </a:lnTo>
                <a:lnTo>
                  <a:pt x="104191" y="350882"/>
                </a:lnTo>
                <a:lnTo>
                  <a:pt x="104191" y="344872"/>
                </a:lnTo>
                <a:lnTo>
                  <a:pt x="139651" y="344872"/>
                </a:lnTo>
                <a:lnTo>
                  <a:pt x="139651" y="335665"/>
                </a:lnTo>
                <a:lnTo>
                  <a:pt x="164023" y="335665"/>
                </a:lnTo>
                <a:lnTo>
                  <a:pt x="164023" y="330295"/>
                </a:lnTo>
                <a:lnTo>
                  <a:pt x="181173" y="330295"/>
                </a:lnTo>
                <a:lnTo>
                  <a:pt x="181173" y="324796"/>
                </a:lnTo>
                <a:lnTo>
                  <a:pt x="196518" y="324796"/>
                </a:lnTo>
                <a:lnTo>
                  <a:pt x="196518" y="304209"/>
                </a:lnTo>
                <a:lnTo>
                  <a:pt x="218826" y="304209"/>
                </a:lnTo>
                <a:lnTo>
                  <a:pt x="218826" y="294490"/>
                </a:lnTo>
                <a:lnTo>
                  <a:pt x="373822" y="294490"/>
                </a:lnTo>
                <a:lnTo>
                  <a:pt x="424370" y="294490"/>
                </a:lnTo>
                <a:lnTo>
                  <a:pt x="424370" y="288225"/>
                </a:lnTo>
                <a:lnTo>
                  <a:pt x="480205" y="288225"/>
                </a:lnTo>
                <a:lnTo>
                  <a:pt x="480205" y="277867"/>
                </a:lnTo>
                <a:lnTo>
                  <a:pt x="542487" y="277867"/>
                </a:lnTo>
                <a:lnTo>
                  <a:pt x="542487" y="271601"/>
                </a:lnTo>
                <a:lnTo>
                  <a:pt x="560669" y="271601"/>
                </a:lnTo>
                <a:lnTo>
                  <a:pt x="560669" y="265847"/>
                </a:lnTo>
                <a:lnTo>
                  <a:pt x="568406" y="265847"/>
                </a:lnTo>
                <a:lnTo>
                  <a:pt x="568406" y="252676"/>
                </a:lnTo>
                <a:lnTo>
                  <a:pt x="624499" y="252676"/>
                </a:lnTo>
                <a:lnTo>
                  <a:pt x="624499" y="239505"/>
                </a:lnTo>
                <a:lnTo>
                  <a:pt x="650675" y="239505"/>
                </a:lnTo>
                <a:lnTo>
                  <a:pt x="650675" y="222498"/>
                </a:lnTo>
                <a:lnTo>
                  <a:pt x="811603" y="222498"/>
                </a:lnTo>
                <a:lnTo>
                  <a:pt x="811603" y="211757"/>
                </a:lnTo>
                <a:lnTo>
                  <a:pt x="892841" y="211757"/>
                </a:lnTo>
                <a:lnTo>
                  <a:pt x="892841" y="200504"/>
                </a:lnTo>
                <a:lnTo>
                  <a:pt x="906896" y="200504"/>
                </a:lnTo>
                <a:lnTo>
                  <a:pt x="906896" y="175569"/>
                </a:lnTo>
                <a:lnTo>
                  <a:pt x="937457" y="175569"/>
                </a:lnTo>
                <a:lnTo>
                  <a:pt x="937457" y="168920"/>
                </a:lnTo>
                <a:lnTo>
                  <a:pt x="1144549" y="168920"/>
                </a:lnTo>
                <a:lnTo>
                  <a:pt x="1144549" y="156516"/>
                </a:lnTo>
                <a:lnTo>
                  <a:pt x="1195613" y="156516"/>
                </a:lnTo>
                <a:lnTo>
                  <a:pt x="1195613" y="142066"/>
                </a:lnTo>
                <a:lnTo>
                  <a:pt x="1216889" y="142066"/>
                </a:lnTo>
                <a:lnTo>
                  <a:pt x="1216889" y="128256"/>
                </a:lnTo>
                <a:lnTo>
                  <a:pt x="1336554" y="128256"/>
                </a:lnTo>
                <a:lnTo>
                  <a:pt x="1336554" y="111888"/>
                </a:lnTo>
                <a:lnTo>
                  <a:pt x="1453897" y="111888"/>
                </a:lnTo>
                <a:lnTo>
                  <a:pt x="1453897" y="97183"/>
                </a:lnTo>
                <a:lnTo>
                  <a:pt x="1505219" y="97183"/>
                </a:lnTo>
                <a:lnTo>
                  <a:pt x="1505219" y="80560"/>
                </a:lnTo>
                <a:lnTo>
                  <a:pt x="1644225" y="80560"/>
                </a:lnTo>
                <a:lnTo>
                  <a:pt x="1644225" y="59205"/>
                </a:lnTo>
                <a:lnTo>
                  <a:pt x="2157957" y="59205"/>
                </a:lnTo>
                <a:lnTo>
                  <a:pt x="2157957" y="0"/>
                </a:lnTo>
                <a:lnTo>
                  <a:pt x="2772656" y="0"/>
                </a:lnTo>
              </a:path>
            </a:pathLst>
          </a:custGeom>
          <a:noFill/>
          <a:ln w="28575" cap="flat">
            <a:solidFill>
              <a:srgbClr val="EE7203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92" name="Forme libre : forme 91">
            <a:extLst>
              <a:ext uri="{FF2B5EF4-FFF2-40B4-BE49-F238E27FC236}">
                <a16:creationId xmlns:a16="http://schemas.microsoft.com/office/drawing/2014/main" id="{97DB5AF7-14F5-F76B-B678-F3C352A2D5D1}"/>
              </a:ext>
            </a:extLst>
          </p:cNvPr>
          <p:cNvSpPr/>
          <p:nvPr/>
        </p:nvSpPr>
        <p:spPr>
          <a:xfrm>
            <a:off x="7224934" y="5455726"/>
            <a:ext cx="2905229" cy="56903"/>
          </a:xfrm>
          <a:custGeom>
            <a:avLst/>
            <a:gdLst>
              <a:gd name="connsiteX0" fmla="*/ 0 w 2939773"/>
              <a:gd name="connsiteY0" fmla="*/ 56903 h 56903"/>
              <a:gd name="connsiteX1" fmla="*/ 202836 w 2939773"/>
              <a:gd name="connsiteY1" fmla="*/ 56903 h 56903"/>
              <a:gd name="connsiteX2" fmla="*/ 202836 w 2939773"/>
              <a:gd name="connsiteY2" fmla="*/ 50510 h 56903"/>
              <a:gd name="connsiteX3" fmla="*/ 292327 w 2939773"/>
              <a:gd name="connsiteY3" fmla="*/ 50510 h 56903"/>
              <a:gd name="connsiteX4" fmla="*/ 292327 w 2939773"/>
              <a:gd name="connsiteY4" fmla="*/ 45011 h 56903"/>
              <a:gd name="connsiteX5" fmla="*/ 325596 w 2939773"/>
              <a:gd name="connsiteY5" fmla="*/ 45011 h 56903"/>
              <a:gd name="connsiteX6" fmla="*/ 325596 w 2939773"/>
              <a:gd name="connsiteY6" fmla="*/ 38873 h 56903"/>
              <a:gd name="connsiteX7" fmla="*/ 346872 w 2939773"/>
              <a:gd name="connsiteY7" fmla="*/ 38873 h 56903"/>
              <a:gd name="connsiteX8" fmla="*/ 346872 w 2939773"/>
              <a:gd name="connsiteY8" fmla="*/ 32352 h 56903"/>
              <a:gd name="connsiteX9" fmla="*/ 365570 w 2939773"/>
              <a:gd name="connsiteY9" fmla="*/ 32352 h 56903"/>
              <a:gd name="connsiteX10" fmla="*/ 365570 w 2939773"/>
              <a:gd name="connsiteY10" fmla="*/ 26342 h 56903"/>
              <a:gd name="connsiteX11" fmla="*/ 429270 w 2939773"/>
              <a:gd name="connsiteY11" fmla="*/ 26342 h 56903"/>
              <a:gd name="connsiteX12" fmla="*/ 701481 w 2939773"/>
              <a:gd name="connsiteY12" fmla="*/ 26342 h 56903"/>
              <a:gd name="connsiteX13" fmla="*/ 701481 w 2939773"/>
              <a:gd name="connsiteY13" fmla="*/ 21483 h 56903"/>
              <a:gd name="connsiteX14" fmla="*/ 721339 w 2939773"/>
              <a:gd name="connsiteY14" fmla="*/ 21483 h 56903"/>
              <a:gd name="connsiteX15" fmla="*/ 721339 w 2939773"/>
              <a:gd name="connsiteY15" fmla="*/ 13938 h 56903"/>
              <a:gd name="connsiteX16" fmla="*/ 748934 w 2939773"/>
              <a:gd name="connsiteY16" fmla="*/ 13938 h 56903"/>
              <a:gd name="connsiteX17" fmla="*/ 748934 w 2939773"/>
              <a:gd name="connsiteY17" fmla="*/ 11509 h 56903"/>
              <a:gd name="connsiteX18" fmla="*/ 1068856 w 2939773"/>
              <a:gd name="connsiteY18" fmla="*/ 11509 h 56903"/>
              <a:gd name="connsiteX19" fmla="*/ 1068856 w 2939773"/>
              <a:gd name="connsiteY19" fmla="*/ 6266 h 56903"/>
              <a:gd name="connsiteX20" fmla="*/ 1474013 w 2939773"/>
              <a:gd name="connsiteY20" fmla="*/ 6266 h 56903"/>
              <a:gd name="connsiteX21" fmla="*/ 1474013 w 2939773"/>
              <a:gd name="connsiteY21" fmla="*/ 0 h 56903"/>
              <a:gd name="connsiteX22" fmla="*/ 2939773 w 2939773"/>
              <a:gd name="connsiteY22" fmla="*/ 0 h 56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939773" h="56903">
                <a:moveTo>
                  <a:pt x="0" y="56903"/>
                </a:moveTo>
                <a:lnTo>
                  <a:pt x="202836" y="56903"/>
                </a:lnTo>
                <a:lnTo>
                  <a:pt x="202836" y="50510"/>
                </a:lnTo>
                <a:lnTo>
                  <a:pt x="292327" y="50510"/>
                </a:lnTo>
                <a:lnTo>
                  <a:pt x="292327" y="45011"/>
                </a:lnTo>
                <a:lnTo>
                  <a:pt x="325596" y="45011"/>
                </a:lnTo>
                <a:lnTo>
                  <a:pt x="325596" y="38873"/>
                </a:lnTo>
                <a:lnTo>
                  <a:pt x="346872" y="38873"/>
                </a:lnTo>
                <a:lnTo>
                  <a:pt x="346872" y="32352"/>
                </a:lnTo>
                <a:lnTo>
                  <a:pt x="365570" y="32352"/>
                </a:lnTo>
                <a:lnTo>
                  <a:pt x="365570" y="26342"/>
                </a:lnTo>
                <a:lnTo>
                  <a:pt x="429270" y="26342"/>
                </a:lnTo>
                <a:lnTo>
                  <a:pt x="701481" y="26342"/>
                </a:lnTo>
                <a:lnTo>
                  <a:pt x="701481" y="21483"/>
                </a:lnTo>
                <a:lnTo>
                  <a:pt x="721339" y="21483"/>
                </a:lnTo>
                <a:lnTo>
                  <a:pt x="721339" y="13938"/>
                </a:lnTo>
                <a:lnTo>
                  <a:pt x="748934" y="13938"/>
                </a:lnTo>
                <a:lnTo>
                  <a:pt x="748934" y="11509"/>
                </a:lnTo>
                <a:lnTo>
                  <a:pt x="1068856" y="11509"/>
                </a:lnTo>
                <a:lnTo>
                  <a:pt x="1068856" y="6266"/>
                </a:lnTo>
                <a:lnTo>
                  <a:pt x="1474013" y="6266"/>
                </a:lnTo>
                <a:lnTo>
                  <a:pt x="1474013" y="0"/>
                </a:lnTo>
                <a:lnTo>
                  <a:pt x="2939773" y="0"/>
                </a:lnTo>
              </a:path>
            </a:pathLst>
          </a:custGeom>
          <a:noFill/>
          <a:ln w="28575" cap="flat">
            <a:solidFill>
              <a:srgbClr val="0162AF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581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0978BE-F031-2183-AD57-B3EF40954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FR" sz="4000" dirty="0"/>
            </a:br>
            <a:r>
              <a:rPr lang="fr-FR" sz="4000" dirty="0"/>
              <a:t>Étude DOXYVAC ANRS 174 </a:t>
            </a:r>
            <a:r>
              <a:rPr lang="fr-FR" sz="4000" i="1" dirty="0"/>
              <a:t>(3)</a:t>
            </a:r>
            <a:br>
              <a:rPr lang="fr-FR" sz="4000" i="1" dirty="0"/>
            </a:br>
            <a:r>
              <a:rPr lang="fr-FR" sz="1600" i="1" dirty="0"/>
              <a:t>Résultats : doxycycline PEP – délai jusqu’à la 1</a:t>
            </a:r>
            <a:r>
              <a:rPr lang="fr-FR" sz="1600" i="1" baseline="30000" dirty="0"/>
              <a:t>re</a:t>
            </a:r>
            <a:r>
              <a:rPr lang="fr-FR" sz="1600" i="1" dirty="0"/>
              <a:t> infection à gonocoque</a:t>
            </a:r>
            <a:br>
              <a:rPr lang="fr-FR" i="1" dirty="0"/>
            </a:b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2463AD7-9BB7-DDB4-5E85-7478220A567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CROI 2024 - D’après Molina JM et al., </a:t>
            </a:r>
            <a:r>
              <a:rPr lang="fr-FR" dirty="0" err="1"/>
              <a:t>abstr</a:t>
            </a:r>
            <a:r>
              <a:rPr lang="fr-FR" dirty="0"/>
              <a:t>. 124, actualisé </a:t>
            </a:r>
          </a:p>
        </p:txBody>
      </p:sp>
      <p:graphicFrame>
        <p:nvGraphicFramePr>
          <p:cNvPr id="8" name="Espace réservé du contenu 6">
            <a:extLst>
              <a:ext uri="{FF2B5EF4-FFF2-40B4-BE49-F238E27FC236}">
                <a16:creationId xmlns:a16="http://schemas.microsoft.com/office/drawing/2014/main" id="{97778869-2FCC-6C00-A326-09401867C0FC}"/>
              </a:ext>
            </a:extLst>
          </p:cNvPr>
          <p:cNvGraphicFramePr>
            <a:graphicFrameLocks/>
          </p:cNvGraphicFramePr>
          <p:nvPr/>
        </p:nvGraphicFramePr>
        <p:xfrm>
          <a:off x="3234936" y="1183640"/>
          <a:ext cx="6533904" cy="319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3331B831-9294-AF36-4388-F964F9849575}"/>
              </a:ext>
            </a:extLst>
          </p:cNvPr>
          <p:cNvSpPr/>
          <p:nvPr/>
        </p:nvSpPr>
        <p:spPr>
          <a:xfrm>
            <a:off x="4099477" y="2361386"/>
            <a:ext cx="5076779" cy="1626163"/>
          </a:xfrm>
          <a:custGeom>
            <a:avLst/>
            <a:gdLst>
              <a:gd name="connsiteX0" fmla="*/ 0 w 5076779"/>
              <a:gd name="connsiteY0" fmla="*/ 1626164 h 1626163"/>
              <a:gd name="connsiteX1" fmla="*/ 0 w 5076779"/>
              <a:gd name="connsiteY1" fmla="*/ 1601536 h 1626163"/>
              <a:gd name="connsiteX2" fmla="*/ 204381 w 5076779"/>
              <a:gd name="connsiteY2" fmla="*/ 1601536 h 1626163"/>
              <a:gd name="connsiteX3" fmla="*/ 204381 w 5076779"/>
              <a:gd name="connsiteY3" fmla="*/ 1589096 h 1626163"/>
              <a:gd name="connsiteX4" fmla="*/ 224312 w 5076779"/>
              <a:gd name="connsiteY4" fmla="*/ 1589096 h 1626163"/>
              <a:gd name="connsiteX5" fmla="*/ 224312 w 5076779"/>
              <a:gd name="connsiteY5" fmla="*/ 1556979 h 1626163"/>
              <a:gd name="connsiteX6" fmla="*/ 271662 w 5076779"/>
              <a:gd name="connsiteY6" fmla="*/ 1556979 h 1626163"/>
              <a:gd name="connsiteX7" fmla="*/ 271662 w 5076779"/>
              <a:gd name="connsiteY7" fmla="*/ 1548473 h 1626163"/>
              <a:gd name="connsiteX8" fmla="*/ 351510 w 5076779"/>
              <a:gd name="connsiteY8" fmla="*/ 1548473 h 1626163"/>
              <a:gd name="connsiteX9" fmla="*/ 351510 w 5076779"/>
              <a:gd name="connsiteY9" fmla="*/ 1535017 h 1626163"/>
              <a:gd name="connsiteX10" fmla="*/ 413333 w 5076779"/>
              <a:gd name="connsiteY10" fmla="*/ 1535017 h 1626163"/>
              <a:gd name="connsiteX11" fmla="*/ 413333 w 5076779"/>
              <a:gd name="connsiteY11" fmla="*/ 1517626 h 1626163"/>
              <a:gd name="connsiteX12" fmla="*/ 422473 w 5076779"/>
              <a:gd name="connsiteY12" fmla="*/ 1517626 h 1626163"/>
              <a:gd name="connsiteX13" fmla="*/ 422473 w 5076779"/>
              <a:gd name="connsiteY13" fmla="*/ 1502012 h 1626163"/>
              <a:gd name="connsiteX14" fmla="*/ 437833 w 5076779"/>
              <a:gd name="connsiteY14" fmla="*/ 1502012 h 1626163"/>
              <a:gd name="connsiteX15" fmla="*/ 437833 w 5076779"/>
              <a:gd name="connsiteY15" fmla="*/ 1486905 h 1626163"/>
              <a:gd name="connsiteX16" fmla="*/ 455859 w 5076779"/>
              <a:gd name="connsiteY16" fmla="*/ 1486905 h 1626163"/>
              <a:gd name="connsiteX17" fmla="*/ 455859 w 5076779"/>
              <a:gd name="connsiteY17" fmla="*/ 1479288 h 1626163"/>
              <a:gd name="connsiteX18" fmla="*/ 474139 w 5076779"/>
              <a:gd name="connsiteY18" fmla="*/ 1479288 h 1626163"/>
              <a:gd name="connsiteX19" fmla="*/ 474139 w 5076779"/>
              <a:gd name="connsiteY19" fmla="*/ 1464309 h 1626163"/>
              <a:gd name="connsiteX20" fmla="*/ 488484 w 5076779"/>
              <a:gd name="connsiteY20" fmla="*/ 1464309 h 1626163"/>
              <a:gd name="connsiteX21" fmla="*/ 488484 w 5076779"/>
              <a:gd name="connsiteY21" fmla="*/ 1431938 h 1626163"/>
              <a:gd name="connsiteX22" fmla="*/ 506256 w 5076779"/>
              <a:gd name="connsiteY22" fmla="*/ 1431938 h 1626163"/>
              <a:gd name="connsiteX23" fmla="*/ 506256 w 5076779"/>
              <a:gd name="connsiteY23" fmla="*/ 1410357 h 1626163"/>
              <a:gd name="connsiteX24" fmla="*/ 537358 w 5076779"/>
              <a:gd name="connsiteY24" fmla="*/ 1410357 h 1626163"/>
              <a:gd name="connsiteX25" fmla="*/ 537358 w 5076779"/>
              <a:gd name="connsiteY25" fmla="*/ 1365419 h 1626163"/>
              <a:gd name="connsiteX26" fmla="*/ 550179 w 5076779"/>
              <a:gd name="connsiteY26" fmla="*/ 1365419 h 1626163"/>
              <a:gd name="connsiteX27" fmla="*/ 550179 w 5076779"/>
              <a:gd name="connsiteY27" fmla="*/ 1340157 h 1626163"/>
              <a:gd name="connsiteX28" fmla="*/ 587628 w 5076779"/>
              <a:gd name="connsiteY28" fmla="*/ 1340157 h 1626163"/>
              <a:gd name="connsiteX29" fmla="*/ 587628 w 5076779"/>
              <a:gd name="connsiteY29" fmla="*/ 1312102 h 1626163"/>
              <a:gd name="connsiteX30" fmla="*/ 602226 w 5076779"/>
              <a:gd name="connsiteY30" fmla="*/ 1312102 h 1626163"/>
              <a:gd name="connsiteX31" fmla="*/ 602226 w 5076779"/>
              <a:gd name="connsiteY31" fmla="*/ 1294330 h 1626163"/>
              <a:gd name="connsiteX32" fmla="*/ 602226 w 5076779"/>
              <a:gd name="connsiteY32" fmla="*/ 1252819 h 1626163"/>
              <a:gd name="connsiteX33" fmla="*/ 612763 w 5076779"/>
              <a:gd name="connsiteY33" fmla="*/ 1252819 h 1626163"/>
              <a:gd name="connsiteX34" fmla="*/ 612763 w 5076779"/>
              <a:gd name="connsiteY34" fmla="*/ 1223114 h 1626163"/>
              <a:gd name="connsiteX35" fmla="*/ 623680 w 5076779"/>
              <a:gd name="connsiteY35" fmla="*/ 1223114 h 1626163"/>
              <a:gd name="connsiteX36" fmla="*/ 623680 w 5076779"/>
              <a:gd name="connsiteY36" fmla="*/ 1187188 h 1626163"/>
              <a:gd name="connsiteX37" fmla="*/ 635232 w 5076779"/>
              <a:gd name="connsiteY37" fmla="*/ 1187188 h 1626163"/>
              <a:gd name="connsiteX38" fmla="*/ 635232 w 5076779"/>
              <a:gd name="connsiteY38" fmla="*/ 1157483 h 1626163"/>
              <a:gd name="connsiteX39" fmla="*/ 647927 w 5076779"/>
              <a:gd name="connsiteY39" fmla="*/ 1157483 h 1626163"/>
              <a:gd name="connsiteX40" fmla="*/ 647927 w 5076779"/>
              <a:gd name="connsiteY40" fmla="*/ 1121812 h 1626163"/>
              <a:gd name="connsiteX41" fmla="*/ 685375 w 5076779"/>
              <a:gd name="connsiteY41" fmla="*/ 1121812 h 1626163"/>
              <a:gd name="connsiteX42" fmla="*/ 685375 w 5076779"/>
              <a:gd name="connsiteY42" fmla="*/ 1109498 h 1626163"/>
              <a:gd name="connsiteX43" fmla="*/ 694769 w 5076779"/>
              <a:gd name="connsiteY43" fmla="*/ 1109498 h 1626163"/>
              <a:gd name="connsiteX44" fmla="*/ 694769 w 5076779"/>
              <a:gd name="connsiteY44" fmla="*/ 1087664 h 1626163"/>
              <a:gd name="connsiteX45" fmla="*/ 694769 w 5076779"/>
              <a:gd name="connsiteY45" fmla="*/ 1073065 h 1626163"/>
              <a:gd name="connsiteX46" fmla="*/ 703528 w 5076779"/>
              <a:gd name="connsiteY46" fmla="*/ 1073065 h 1626163"/>
              <a:gd name="connsiteX47" fmla="*/ 703528 w 5076779"/>
              <a:gd name="connsiteY47" fmla="*/ 1044502 h 1626163"/>
              <a:gd name="connsiteX48" fmla="*/ 744786 w 5076779"/>
              <a:gd name="connsiteY48" fmla="*/ 1044502 h 1626163"/>
              <a:gd name="connsiteX49" fmla="*/ 744786 w 5076779"/>
              <a:gd name="connsiteY49" fmla="*/ 1029015 h 1626163"/>
              <a:gd name="connsiteX50" fmla="*/ 757988 w 5076779"/>
              <a:gd name="connsiteY50" fmla="*/ 1029015 h 1626163"/>
              <a:gd name="connsiteX51" fmla="*/ 757988 w 5076779"/>
              <a:gd name="connsiteY51" fmla="*/ 1021525 h 1626163"/>
              <a:gd name="connsiteX52" fmla="*/ 799626 w 5076779"/>
              <a:gd name="connsiteY52" fmla="*/ 1021525 h 1626163"/>
              <a:gd name="connsiteX53" fmla="*/ 799626 w 5076779"/>
              <a:gd name="connsiteY53" fmla="*/ 990551 h 1626163"/>
              <a:gd name="connsiteX54" fmla="*/ 815240 w 5076779"/>
              <a:gd name="connsiteY54" fmla="*/ 990551 h 1626163"/>
              <a:gd name="connsiteX55" fmla="*/ 815240 w 5076779"/>
              <a:gd name="connsiteY55" fmla="*/ 976333 h 1626163"/>
              <a:gd name="connsiteX56" fmla="*/ 829077 w 5076779"/>
              <a:gd name="connsiteY56" fmla="*/ 976333 h 1626163"/>
              <a:gd name="connsiteX57" fmla="*/ 829077 w 5076779"/>
              <a:gd name="connsiteY57" fmla="*/ 960338 h 1626163"/>
              <a:gd name="connsiteX58" fmla="*/ 910068 w 5076779"/>
              <a:gd name="connsiteY58" fmla="*/ 960338 h 1626163"/>
              <a:gd name="connsiteX59" fmla="*/ 1087664 w 5076779"/>
              <a:gd name="connsiteY59" fmla="*/ 960338 h 1626163"/>
              <a:gd name="connsiteX60" fmla="*/ 1087664 w 5076779"/>
              <a:gd name="connsiteY60" fmla="*/ 947009 h 1626163"/>
              <a:gd name="connsiteX61" fmla="*/ 1165227 w 5076779"/>
              <a:gd name="connsiteY61" fmla="*/ 947009 h 1626163"/>
              <a:gd name="connsiteX62" fmla="*/ 1165227 w 5076779"/>
              <a:gd name="connsiteY62" fmla="*/ 930506 h 1626163"/>
              <a:gd name="connsiteX63" fmla="*/ 1197725 w 5076779"/>
              <a:gd name="connsiteY63" fmla="*/ 930506 h 1626163"/>
              <a:gd name="connsiteX64" fmla="*/ 1197725 w 5076779"/>
              <a:gd name="connsiteY64" fmla="*/ 914384 h 1626163"/>
              <a:gd name="connsiteX65" fmla="*/ 1224256 w 5076779"/>
              <a:gd name="connsiteY65" fmla="*/ 914384 h 1626163"/>
              <a:gd name="connsiteX66" fmla="*/ 1224256 w 5076779"/>
              <a:gd name="connsiteY66" fmla="*/ 902197 h 1626163"/>
              <a:gd name="connsiteX67" fmla="*/ 1285063 w 5076779"/>
              <a:gd name="connsiteY67" fmla="*/ 902197 h 1626163"/>
              <a:gd name="connsiteX68" fmla="*/ 1285063 w 5076779"/>
              <a:gd name="connsiteY68" fmla="*/ 887471 h 1626163"/>
              <a:gd name="connsiteX69" fmla="*/ 1311975 w 5076779"/>
              <a:gd name="connsiteY69" fmla="*/ 887471 h 1626163"/>
              <a:gd name="connsiteX70" fmla="*/ 1311975 w 5076779"/>
              <a:gd name="connsiteY70" fmla="*/ 846214 h 1626163"/>
              <a:gd name="connsiteX71" fmla="*/ 1326320 w 5076779"/>
              <a:gd name="connsiteY71" fmla="*/ 846214 h 1626163"/>
              <a:gd name="connsiteX72" fmla="*/ 1326320 w 5076779"/>
              <a:gd name="connsiteY72" fmla="*/ 817144 h 1626163"/>
              <a:gd name="connsiteX73" fmla="*/ 1357421 w 5076779"/>
              <a:gd name="connsiteY73" fmla="*/ 817144 h 1626163"/>
              <a:gd name="connsiteX74" fmla="*/ 1357421 w 5076779"/>
              <a:gd name="connsiteY74" fmla="*/ 802418 h 1626163"/>
              <a:gd name="connsiteX75" fmla="*/ 1384715 w 5076779"/>
              <a:gd name="connsiteY75" fmla="*/ 802418 h 1626163"/>
              <a:gd name="connsiteX76" fmla="*/ 1384715 w 5076779"/>
              <a:gd name="connsiteY76" fmla="*/ 786804 h 1626163"/>
              <a:gd name="connsiteX77" fmla="*/ 1400710 w 5076779"/>
              <a:gd name="connsiteY77" fmla="*/ 786804 h 1626163"/>
              <a:gd name="connsiteX78" fmla="*/ 1400710 w 5076779"/>
              <a:gd name="connsiteY78" fmla="*/ 775760 h 1626163"/>
              <a:gd name="connsiteX79" fmla="*/ 1433208 w 5076779"/>
              <a:gd name="connsiteY79" fmla="*/ 775760 h 1626163"/>
              <a:gd name="connsiteX80" fmla="*/ 1433208 w 5076779"/>
              <a:gd name="connsiteY80" fmla="*/ 721935 h 1626163"/>
              <a:gd name="connsiteX81" fmla="*/ 1446283 w 5076779"/>
              <a:gd name="connsiteY81" fmla="*/ 721935 h 1626163"/>
              <a:gd name="connsiteX82" fmla="*/ 1446283 w 5076779"/>
              <a:gd name="connsiteY82" fmla="*/ 709876 h 1626163"/>
              <a:gd name="connsiteX83" fmla="*/ 1476750 w 5076779"/>
              <a:gd name="connsiteY83" fmla="*/ 709876 h 1626163"/>
              <a:gd name="connsiteX84" fmla="*/ 1476750 w 5076779"/>
              <a:gd name="connsiteY84" fmla="*/ 696546 h 1626163"/>
              <a:gd name="connsiteX85" fmla="*/ 1485509 w 5076779"/>
              <a:gd name="connsiteY85" fmla="*/ 696546 h 1626163"/>
              <a:gd name="connsiteX86" fmla="*/ 1485509 w 5076779"/>
              <a:gd name="connsiteY86" fmla="*/ 679409 h 1626163"/>
              <a:gd name="connsiteX87" fmla="*/ 1590746 w 5076779"/>
              <a:gd name="connsiteY87" fmla="*/ 679409 h 1626163"/>
              <a:gd name="connsiteX88" fmla="*/ 1590746 w 5076779"/>
              <a:gd name="connsiteY88" fmla="*/ 665953 h 1626163"/>
              <a:gd name="connsiteX89" fmla="*/ 1640509 w 5076779"/>
              <a:gd name="connsiteY89" fmla="*/ 665953 h 1626163"/>
              <a:gd name="connsiteX90" fmla="*/ 1640509 w 5076779"/>
              <a:gd name="connsiteY90" fmla="*/ 650212 h 1626163"/>
              <a:gd name="connsiteX91" fmla="*/ 1814296 w 5076779"/>
              <a:gd name="connsiteY91" fmla="*/ 650212 h 1626163"/>
              <a:gd name="connsiteX92" fmla="*/ 1814296 w 5076779"/>
              <a:gd name="connsiteY92" fmla="*/ 629266 h 1626163"/>
              <a:gd name="connsiteX93" fmla="*/ 1891986 w 5076779"/>
              <a:gd name="connsiteY93" fmla="*/ 629266 h 1626163"/>
              <a:gd name="connsiteX94" fmla="*/ 1891986 w 5076779"/>
              <a:gd name="connsiteY94" fmla="*/ 618095 h 1626163"/>
              <a:gd name="connsiteX95" fmla="*/ 1911155 w 5076779"/>
              <a:gd name="connsiteY95" fmla="*/ 618095 h 1626163"/>
              <a:gd name="connsiteX96" fmla="*/ 1911155 w 5076779"/>
              <a:gd name="connsiteY96" fmla="*/ 602226 h 1626163"/>
              <a:gd name="connsiteX97" fmla="*/ 1952158 w 5076779"/>
              <a:gd name="connsiteY97" fmla="*/ 602226 h 1626163"/>
              <a:gd name="connsiteX98" fmla="*/ 1994304 w 5076779"/>
              <a:gd name="connsiteY98" fmla="*/ 602226 h 1626163"/>
              <a:gd name="connsiteX99" fmla="*/ 1994304 w 5076779"/>
              <a:gd name="connsiteY99" fmla="*/ 583058 h 1626163"/>
              <a:gd name="connsiteX100" fmla="*/ 2012330 w 5076779"/>
              <a:gd name="connsiteY100" fmla="*/ 583058 h 1626163"/>
              <a:gd name="connsiteX101" fmla="*/ 2012330 w 5076779"/>
              <a:gd name="connsiteY101" fmla="*/ 568459 h 1626163"/>
              <a:gd name="connsiteX102" fmla="*/ 2062600 w 5076779"/>
              <a:gd name="connsiteY102" fmla="*/ 568459 h 1626163"/>
              <a:gd name="connsiteX103" fmla="*/ 2062600 w 5076779"/>
              <a:gd name="connsiteY103" fmla="*/ 546625 h 1626163"/>
              <a:gd name="connsiteX104" fmla="*/ 2364094 w 5076779"/>
              <a:gd name="connsiteY104" fmla="*/ 546625 h 1626163"/>
              <a:gd name="connsiteX105" fmla="*/ 2364094 w 5076779"/>
              <a:gd name="connsiteY105" fmla="*/ 527710 h 1626163"/>
              <a:gd name="connsiteX106" fmla="*/ 2400274 w 5076779"/>
              <a:gd name="connsiteY106" fmla="*/ 527710 h 1626163"/>
              <a:gd name="connsiteX107" fmla="*/ 2400274 w 5076779"/>
              <a:gd name="connsiteY107" fmla="*/ 508287 h 1626163"/>
              <a:gd name="connsiteX108" fmla="*/ 2429090 w 5076779"/>
              <a:gd name="connsiteY108" fmla="*/ 508287 h 1626163"/>
              <a:gd name="connsiteX109" fmla="*/ 2429090 w 5076779"/>
              <a:gd name="connsiteY109" fmla="*/ 486199 h 1626163"/>
              <a:gd name="connsiteX110" fmla="*/ 2462984 w 5076779"/>
              <a:gd name="connsiteY110" fmla="*/ 486199 h 1626163"/>
              <a:gd name="connsiteX111" fmla="*/ 2462984 w 5076779"/>
              <a:gd name="connsiteY111" fmla="*/ 468553 h 1626163"/>
              <a:gd name="connsiteX112" fmla="*/ 2488500 w 5076779"/>
              <a:gd name="connsiteY112" fmla="*/ 468553 h 1626163"/>
              <a:gd name="connsiteX113" fmla="*/ 2488500 w 5076779"/>
              <a:gd name="connsiteY113" fmla="*/ 405462 h 1626163"/>
              <a:gd name="connsiteX114" fmla="*/ 2519729 w 5076779"/>
              <a:gd name="connsiteY114" fmla="*/ 405462 h 1626163"/>
              <a:gd name="connsiteX115" fmla="*/ 2519729 w 5076779"/>
              <a:gd name="connsiteY115" fmla="*/ 386928 h 1626163"/>
              <a:gd name="connsiteX116" fmla="*/ 2750387 w 5076779"/>
              <a:gd name="connsiteY116" fmla="*/ 386928 h 1626163"/>
              <a:gd name="connsiteX117" fmla="*/ 2750387 w 5076779"/>
              <a:gd name="connsiteY117" fmla="*/ 340847 h 1626163"/>
              <a:gd name="connsiteX118" fmla="*/ 2792787 w 5076779"/>
              <a:gd name="connsiteY118" fmla="*/ 340847 h 1626163"/>
              <a:gd name="connsiteX119" fmla="*/ 2792787 w 5076779"/>
              <a:gd name="connsiteY119" fmla="*/ 313808 h 1626163"/>
              <a:gd name="connsiteX120" fmla="*/ 3185428 w 5076779"/>
              <a:gd name="connsiteY120" fmla="*/ 313808 h 1626163"/>
              <a:gd name="connsiteX121" fmla="*/ 3185428 w 5076779"/>
              <a:gd name="connsiteY121" fmla="*/ 291212 h 1626163"/>
              <a:gd name="connsiteX122" fmla="*/ 3286729 w 5076779"/>
              <a:gd name="connsiteY122" fmla="*/ 291212 h 1626163"/>
              <a:gd name="connsiteX123" fmla="*/ 3286729 w 5076779"/>
              <a:gd name="connsiteY123" fmla="*/ 260491 h 1626163"/>
              <a:gd name="connsiteX124" fmla="*/ 3370894 w 5076779"/>
              <a:gd name="connsiteY124" fmla="*/ 260491 h 1626163"/>
              <a:gd name="connsiteX125" fmla="*/ 3370894 w 5076779"/>
              <a:gd name="connsiteY125" fmla="*/ 229389 h 1626163"/>
              <a:gd name="connsiteX126" fmla="*/ 3430431 w 5076779"/>
              <a:gd name="connsiteY126" fmla="*/ 229389 h 1626163"/>
              <a:gd name="connsiteX127" fmla="*/ 3430431 w 5076779"/>
              <a:gd name="connsiteY127" fmla="*/ 162616 h 1626163"/>
              <a:gd name="connsiteX128" fmla="*/ 3700824 w 5076779"/>
              <a:gd name="connsiteY128" fmla="*/ 162616 h 1626163"/>
              <a:gd name="connsiteX129" fmla="*/ 3700824 w 5076779"/>
              <a:gd name="connsiteY129" fmla="*/ 115139 h 1626163"/>
              <a:gd name="connsiteX130" fmla="*/ 4124693 w 5076779"/>
              <a:gd name="connsiteY130" fmla="*/ 115139 h 1626163"/>
              <a:gd name="connsiteX131" fmla="*/ 4124693 w 5076779"/>
              <a:gd name="connsiteY131" fmla="*/ 58649 h 1626163"/>
              <a:gd name="connsiteX132" fmla="*/ 4137260 w 5076779"/>
              <a:gd name="connsiteY132" fmla="*/ 58649 h 1626163"/>
              <a:gd name="connsiteX133" fmla="*/ 4137260 w 5076779"/>
              <a:gd name="connsiteY133" fmla="*/ 0 h 1626163"/>
              <a:gd name="connsiteX134" fmla="*/ 5076779 w 5076779"/>
              <a:gd name="connsiteY134" fmla="*/ 0 h 1626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</a:cxnLst>
            <a:rect l="l" t="t" r="r" b="b"/>
            <a:pathLst>
              <a:path w="5076779" h="1626163">
                <a:moveTo>
                  <a:pt x="0" y="1626164"/>
                </a:moveTo>
                <a:lnTo>
                  <a:pt x="0" y="1601536"/>
                </a:lnTo>
                <a:lnTo>
                  <a:pt x="204381" y="1601536"/>
                </a:lnTo>
                <a:lnTo>
                  <a:pt x="204381" y="1589096"/>
                </a:lnTo>
                <a:lnTo>
                  <a:pt x="224312" y="1589096"/>
                </a:lnTo>
                <a:lnTo>
                  <a:pt x="224312" y="1556979"/>
                </a:lnTo>
                <a:lnTo>
                  <a:pt x="271662" y="1556979"/>
                </a:lnTo>
                <a:lnTo>
                  <a:pt x="271662" y="1548473"/>
                </a:lnTo>
                <a:lnTo>
                  <a:pt x="351510" y="1548473"/>
                </a:lnTo>
                <a:lnTo>
                  <a:pt x="351510" y="1535017"/>
                </a:lnTo>
                <a:lnTo>
                  <a:pt x="413333" y="1535017"/>
                </a:lnTo>
                <a:lnTo>
                  <a:pt x="413333" y="1517626"/>
                </a:lnTo>
                <a:lnTo>
                  <a:pt x="422473" y="1517626"/>
                </a:lnTo>
                <a:lnTo>
                  <a:pt x="422473" y="1502012"/>
                </a:lnTo>
                <a:lnTo>
                  <a:pt x="437833" y="1502012"/>
                </a:lnTo>
                <a:lnTo>
                  <a:pt x="437833" y="1486905"/>
                </a:lnTo>
                <a:lnTo>
                  <a:pt x="455859" y="1486905"/>
                </a:lnTo>
                <a:lnTo>
                  <a:pt x="455859" y="1479288"/>
                </a:lnTo>
                <a:lnTo>
                  <a:pt x="474139" y="1479288"/>
                </a:lnTo>
                <a:lnTo>
                  <a:pt x="474139" y="1464309"/>
                </a:lnTo>
                <a:lnTo>
                  <a:pt x="488484" y="1464309"/>
                </a:lnTo>
                <a:lnTo>
                  <a:pt x="488484" y="1431938"/>
                </a:lnTo>
                <a:lnTo>
                  <a:pt x="506256" y="1431938"/>
                </a:lnTo>
                <a:lnTo>
                  <a:pt x="506256" y="1410357"/>
                </a:lnTo>
                <a:lnTo>
                  <a:pt x="537358" y="1410357"/>
                </a:lnTo>
                <a:lnTo>
                  <a:pt x="537358" y="1365419"/>
                </a:lnTo>
                <a:lnTo>
                  <a:pt x="550179" y="1365419"/>
                </a:lnTo>
                <a:lnTo>
                  <a:pt x="550179" y="1340157"/>
                </a:lnTo>
                <a:lnTo>
                  <a:pt x="587628" y="1340157"/>
                </a:lnTo>
                <a:lnTo>
                  <a:pt x="587628" y="1312102"/>
                </a:lnTo>
                <a:lnTo>
                  <a:pt x="602226" y="1312102"/>
                </a:lnTo>
                <a:lnTo>
                  <a:pt x="602226" y="1294330"/>
                </a:lnTo>
                <a:lnTo>
                  <a:pt x="602226" y="1252819"/>
                </a:lnTo>
                <a:lnTo>
                  <a:pt x="612763" y="1252819"/>
                </a:lnTo>
                <a:lnTo>
                  <a:pt x="612763" y="1223114"/>
                </a:lnTo>
                <a:lnTo>
                  <a:pt x="623680" y="1223114"/>
                </a:lnTo>
                <a:lnTo>
                  <a:pt x="623680" y="1187188"/>
                </a:lnTo>
                <a:lnTo>
                  <a:pt x="635232" y="1187188"/>
                </a:lnTo>
                <a:lnTo>
                  <a:pt x="635232" y="1157483"/>
                </a:lnTo>
                <a:lnTo>
                  <a:pt x="647927" y="1157483"/>
                </a:lnTo>
                <a:lnTo>
                  <a:pt x="647927" y="1121812"/>
                </a:lnTo>
                <a:lnTo>
                  <a:pt x="685375" y="1121812"/>
                </a:lnTo>
                <a:lnTo>
                  <a:pt x="685375" y="1109498"/>
                </a:lnTo>
                <a:lnTo>
                  <a:pt x="694769" y="1109498"/>
                </a:lnTo>
                <a:lnTo>
                  <a:pt x="694769" y="1087664"/>
                </a:lnTo>
                <a:lnTo>
                  <a:pt x="694769" y="1073065"/>
                </a:lnTo>
                <a:lnTo>
                  <a:pt x="703528" y="1073065"/>
                </a:lnTo>
                <a:lnTo>
                  <a:pt x="703528" y="1044502"/>
                </a:lnTo>
                <a:lnTo>
                  <a:pt x="744786" y="1044502"/>
                </a:lnTo>
                <a:lnTo>
                  <a:pt x="744786" y="1029015"/>
                </a:lnTo>
                <a:lnTo>
                  <a:pt x="757988" y="1029015"/>
                </a:lnTo>
                <a:lnTo>
                  <a:pt x="757988" y="1021525"/>
                </a:lnTo>
                <a:lnTo>
                  <a:pt x="799626" y="1021525"/>
                </a:lnTo>
                <a:lnTo>
                  <a:pt x="799626" y="990551"/>
                </a:lnTo>
                <a:lnTo>
                  <a:pt x="815240" y="990551"/>
                </a:lnTo>
                <a:lnTo>
                  <a:pt x="815240" y="976333"/>
                </a:lnTo>
                <a:lnTo>
                  <a:pt x="829077" y="976333"/>
                </a:lnTo>
                <a:lnTo>
                  <a:pt x="829077" y="960338"/>
                </a:lnTo>
                <a:lnTo>
                  <a:pt x="910068" y="960338"/>
                </a:lnTo>
                <a:lnTo>
                  <a:pt x="1087664" y="960338"/>
                </a:lnTo>
                <a:lnTo>
                  <a:pt x="1087664" y="947009"/>
                </a:lnTo>
                <a:lnTo>
                  <a:pt x="1165227" y="947009"/>
                </a:lnTo>
                <a:lnTo>
                  <a:pt x="1165227" y="930506"/>
                </a:lnTo>
                <a:lnTo>
                  <a:pt x="1197725" y="930506"/>
                </a:lnTo>
                <a:lnTo>
                  <a:pt x="1197725" y="914384"/>
                </a:lnTo>
                <a:lnTo>
                  <a:pt x="1224256" y="914384"/>
                </a:lnTo>
                <a:lnTo>
                  <a:pt x="1224256" y="902197"/>
                </a:lnTo>
                <a:lnTo>
                  <a:pt x="1285063" y="902197"/>
                </a:lnTo>
                <a:lnTo>
                  <a:pt x="1285063" y="887471"/>
                </a:lnTo>
                <a:lnTo>
                  <a:pt x="1311975" y="887471"/>
                </a:lnTo>
                <a:lnTo>
                  <a:pt x="1311975" y="846214"/>
                </a:lnTo>
                <a:lnTo>
                  <a:pt x="1326320" y="846214"/>
                </a:lnTo>
                <a:lnTo>
                  <a:pt x="1326320" y="817144"/>
                </a:lnTo>
                <a:lnTo>
                  <a:pt x="1357421" y="817144"/>
                </a:lnTo>
                <a:lnTo>
                  <a:pt x="1357421" y="802418"/>
                </a:lnTo>
                <a:lnTo>
                  <a:pt x="1384715" y="802418"/>
                </a:lnTo>
                <a:lnTo>
                  <a:pt x="1384715" y="786804"/>
                </a:lnTo>
                <a:lnTo>
                  <a:pt x="1400710" y="786804"/>
                </a:lnTo>
                <a:lnTo>
                  <a:pt x="1400710" y="775760"/>
                </a:lnTo>
                <a:lnTo>
                  <a:pt x="1433208" y="775760"/>
                </a:lnTo>
                <a:lnTo>
                  <a:pt x="1433208" y="721935"/>
                </a:lnTo>
                <a:lnTo>
                  <a:pt x="1446283" y="721935"/>
                </a:lnTo>
                <a:lnTo>
                  <a:pt x="1446283" y="709876"/>
                </a:lnTo>
                <a:lnTo>
                  <a:pt x="1476750" y="709876"/>
                </a:lnTo>
                <a:lnTo>
                  <a:pt x="1476750" y="696546"/>
                </a:lnTo>
                <a:lnTo>
                  <a:pt x="1485509" y="696546"/>
                </a:lnTo>
                <a:lnTo>
                  <a:pt x="1485509" y="679409"/>
                </a:lnTo>
                <a:lnTo>
                  <a:pt x="1590746" y="679409"/>
                </a:lnTo>
                <a:lnTo>
                  <a:pt x="1590746" y="665953"/>
                </a:lnTo>
                <a:lnTo>
                  <a:pt x="1640509" y="665953"/>
                </a:lnTo>
                <a:lnTo>
                  <a:pt x="1640509" y="650212"/>
                </a:lnTo>
                <a:lnTo>
                  <a:pt x="1814296" y="650212"/>
                </a:lnTo>
                <a:lnTo>
                  <a:pt x="1814296" y="629266"/>
                </a:lnTo>
                <a:lnTo>
                  <a:pt x="1891986" y="629266"/>
                </a:lnTo>
                <a:lnTo>
                  <a:pt x="1891986" y="618095"/>
                </a:lnTo>
                <a:lnTo>
                  <a:pt x="1911155" y="618095"/>
                </a:lnTo>
                <a:lnTo>
                  <a:pt x="1911155" y="602226"/>
                </a:lnTo>
                <a:lnTo>
                  <a:pt x="1952158" y="602226"/>
                </a:lnTo>
                <a:lnTo>
                  <a:pt x="1994304" y="602226"/>
                </a:lnTo>
                <a:lnTo>
                  <a:pt x="1994304" y="583058"/>
                </a:lnTo>
                <a:lnTo>
                  <a:pt x="2012330" y="583058"/>
                </a:lnTo>
                <a:lnTo>
                  <a:pt x="2012330" y="568459"/>
                </a:lnTo>
                <a:lnTo>
                  <a:pt x="2062600" y="568459"/>
                </a:lnTo>
                <a:lnTo>
                  <a:pt x="2062600" y="546625"/>
                </a:lnTo>
                <a:lnTo>
                  <a:pt x="2364094" y="546625"/>
                </a:lnTo>
                <a:lnTo>
                  <a:pt x="2364094" y="527710"/>
                </a:lnTo>
                <a:lnTo>
                  <a:pt x="2400274" y="527710"/>
                </a:lnTo>
                <a:lnTo>
                  <a:pt x="2400274" y="508287"/>
                </a:lnTo>
                <a:lnTo>
                  <a:pt x="2429090" y="508287"/>
                </a:lnTo>
                <a:lnTo>
                  <a:pt x="2429090" y="486199"/>
                </a:lnTo>
                <a:lnTo>
                  <a:pt x="2462984" y="486199"/>
                </a:lnTo>
                <a:lnTo>
                  <a:pt x="2462984" y="468553"/>
                </a:lnTo>
                <a:lnTo>
                  <a:pt x="2488500" y="468553"/>
                </a:lnTo>
                <a:lnTo>
                  <a:pt x="2488500" y="405462"/>
                </a:lnTo>
                <a:lnTo>
                  <a:pt x="2519729" y="405462"/>
                </a:lnTo>
                <a:lnTo>
                  <a:pt x="2519729" y="386928"/>
                </a:lnTo>
                <a:lnTo>
                  <a:pt x="2750387" y="386928"/>
                </a:lnTo>
                <a:lnTo>
                  <a:pt x="2750387" y="340847"/>
                </a:lnTo>
                <a:lnTo>
                  <a:pt x="2792787" y="340847"/>
                </a:lnTo>
                <a:lnTo>
                  <a:pt x="2792787" y="313808"/>
                </a:lnTo>
                <a:lnTo>
                  <a:pt x="3185428" y="313808"/>
                </a:lnTo>
                <a:lnTo>
                  <a:pt x="3185428" y="291212"/>
                </a:lnTo>
                <a:lnTo>
                  <a:pt x="3286729" y="291212"/>
                </a:lnTo>
                <a:lnTo>
                  <a:pt x="3286729" y="260491"/>
                </a:lnTo>
                <a:lnTo>
                  <a:pt x="3370894" y="260491"/>
                </a:lnTo>
                <a:lnTo>
                  <a:pt x="3370894" y="229389"/>
                </a:lnTo>
                <a:lnTo>
                  <a:pt x="3430431" y="229389"/>
                </a:lnTo>
                <a:lnTo>
                  <a:pt x="3430431" y="162616"/>
                </a:lnTo>
                <a:lnTo>
                  <a:pt x="3700824" y="162616"/>
                </a:lnTo>
                <a:lnTo>
                  <a:pt x="3700824" y="115139"/>
                </a:lnTo>
                <a:lnTo>
                  <a:pt x="4124693" y="115139"/>
                </a:lnTo>
                <a:lnTo>
                  <a:pt x="4124693" y="58649"/>
                </a:lnTo>
                <a:lnTo>
                  <a:pt x="4137260" y="58649"/>
                </a:lnTo>
                <a:lnTo>
                  <a:pt x="4137260" y="0"/>
                </a:lnTo>
                <a:lnTo>
                  <a:pt x="5076779" y="0"/>
                </a:lnTo>
              </a:path>
            </a:pathLst>
          </a:custGeom>
          <a:noFill/>
          <a:ln w="38100" cap="flat">
            <a:solidFill>
              <a:srgbClr val="EE7203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13" name="Forme libre : forme 12">
            <a:extLst>
              <a:ext uri="{FF2B5EF4-FFF2-40B4-BE49-F238E27FC236}">
                <a16:creationId xmlns:a16="http://schemas.microsoft.com/office/drawing/2014/main" id="{ADA44DD4-5CFC-0EB8-1961-20D1D6E8E2EB}"/>
              </a:ext>
            </a:extLst>
          </p:cNvPr>
          <p:cNvSpPr/>
          <p:nvPr/>
        </p:nvSpPr>
        <p:spPr>
          <a:xfrm>
            <a:off x="4054792" y="2300072"/>
            <a:ext cx="5117528" cy="1687477"/>
          </a:xfrm>
          <a:custGeom>
            <a:avLst/>
            <a:gdLst>
              <a:gd name="connsiteX0" fmla="*/ 0 w 5117528"/>
              <a:gd name="connsiteY0" fmla="*/ 1687478 h 1687477"/>
              <a:gd name="connsiteX1" fmla="*/ 50016 w 5117528"/>
              <a:gd name="connsiteY1" fmla="*/ 1687478 h 1687477"/>
              <a:gd name="connsiteX2" fmla="*/ 50016 w 5117528"/>
              <a:gd name="connsiteY2" fmla="*/ 1680623 h 1687477"/>
              <a:gd name="connsiteX3" fmla="*/ 108157 w 5117528"/>
              <a:gd name="connsiteY3" fmla="*/ 1680623 h 1687477"/>
              <a:gd name="connsiteX4" fmla="*/ 108157 w 5117528"/>
              <a:gd name="connsiteY4" fmla="*/ 1676815 h 1687477"/>
              <a:gd name="connsiteX5" fmla="*/ 196765 w 5117528"/>
              <a:gd name="connsiteY5" fmla="*/ 1676815 h 1687477"/>
              <a:gd name="connsiteX6" fmla="*/ 196765 w 5117528"/>
              <a:gd name="connsiteY6" fmla="*/ 1664120 h 1687477"/>
              <a:gd name="connsiteX7" fmla="*/ 229770 w 5117528"/>
              <a:gd name="connsiteY7" fmla="*/ 1664120 h 1687477"/>
              <a:gd name="connsiteX8" fmla="*/ 229770 w 5117528"/>
              <a:gd name="connsiteY8" fmla="*/ 1654092 h 1687477"/>
              <a:gd name="connsiteX9" fmla="*/ 378677 w 5117528"/>
              <a:gd name="connsiteY9" fmla="*/ 1654092 h 1687477"/>
              <a:gd name="connsiteX10" fmla="*/ 378677 w 5117528"/>
              <a:gd name="connsiteY10" fmla="*/ 1647998 h 1687477"/>
              <a:gd name="connsiteX11" fmla="*/ 395179 w 5117528"/>
              <a:gd name="connsiteY11" fmla="*/ 1647998 h 1687477"/>
              <a:gd name="connsiteX12" fmla="*/ 395179 w 5117528"/>
              <a:gd name="connsiteY12" fmla="*/ 1641397 h 1687477"/>
              <a:gd name="connsiteX13" fmla="*/ 423869 w 5117528"/>
              <a:gd name="connsiteY13" fmla="*/ 1641397 h 1687477"/>
              <a:gd name="connsiteX14" fmla="*/ 423869 w 5117528"/>
              <a:gd name="connsiteY14" fmla="*/ 1626291 h 1687477"/>
              <a:gd name="connsiteX15" fmla="*/ 434024 w 5117528"/>
              <a:gd name="connsiteY15" fmla="*/ 1626291 h 1687477"/>
              <a:gd name="connsiteX16" fmla="*/ 434024 w 5117528"/>
              <a:gd name="connsiteY16" fmla="*/ 1618293 h 1687477"/>
              <a:gd name="connsiteX17" fmla="*/ 457255 w 5117528"/>
              <a:gd name="connsiteY17" fmla="*/ 1618293 h 1687477"/>
              <a:gd name="connsiteX18" fmla="*/ 457255 w 5117528"/>
              <a:gd name="connsiteY18" fmla="*/ 1604837 h 1687477"/>
              <a:gd name="connsiteX19" fmla="*/ 508922 w 5117528"/>
              <a:gd name="connsiteY19" fmla="*/ 1604837 h 1687477"/>
              <a:gd name="connsiteX20" fmla="*/ 508922 w 5117528"/>
              <a:gd name="connsiteY20" fmla="*/ 1600267 h 1687477"/>
              <a:gd name="connsiteX21" fmla="*/ 542309 w 5117528"/>
              <a:gd name="connsiteY21" fmla="*/ 1600267 h 1687477"/>
              <a:gd name="connsiteX22" fmla="*/ 542309 w 5117528"/>
              <a:gd name="connsiteY22" fmla="*/ 1594427 h 1687477"/>
              <a:gd name="connsiteX23" fmla="*/ 576711 w 5117528"/>
              <a:gd name="connsiteY23" fmla="*/ 1594427 h 1687477"/>
              <a:gd name="connsiteX24" fmla="*/ 576711 w 5117528"/>
              <a:gd name="connsiteY24" fmla="*/ 1580336 h 1687477"/>
              <a:gd name="connsiteX25" fmla="*/ 593975 w 5117528"/>
              <a:gd name="connsiteY25" fmla="*/ 1580336 h 1687477"/>
              <a:gd name="connsiteX26" fmla="*/ 593975 w 5117528"/>
              <a:gd name="connsiteY26" fmla="*/ 1568911 h 1687477"/>
              <a:gd name="connsiteX27" fmla="*/ 625457 w 5117528"/>
              <a:gd name="connsiteY27" fmla="*/ 1568911 h 1687477"/>
              <a:gd name="connsiteX28" fmla="*/ 625457 w 5117528"/>
              <a:gd name="connsiteY28" fmla="*/ 1562310 h 1687477"/>
              <a:gd name="connsiteX29" fmla="*/ 635613 w 5117528"/>
              <a:gd name="connsiteY29" fmla="*/ 1562310 h 1687477"/>
              <a:gd name="connsiteX30" fmla="*/ 635613 w 5117528"/>
              <a:gd name="connsiteY30" fmla="*/ 1544157 h 1687477"/>
              <a:gd name="connsiteX31" fmla="*/ 640437 w 5117528"/>
              <a:gd name="connsiteY31" fmla="*/ 1544157 h 1687477"/>
              <a:gd name="connsiteX32" fmla="*/ 640437 w 5117528"/>
              <a:gd name="connsiteY32" fmla="*/ 1513056 h 1687477"/>
              <a:gd name="connsiteX33" fmla="*/ 650846 w 5117528"/>
              <a:gd name="connsiteY33" fmla="*/ 1513056 h 1687477"/>
              <a:gd name="connsiteX34" fmla="*/ 650846 w 5117528"/>
              <a:gd name="connsiteY34" fmla="*/ 1503535 h 1687477"/>
              <a:gd name="connsiteX35" fmla="*/ 662906 w 5117528"/>
              <a:gd name="connsiteY35" fmla="*/ 1503535 h 1687477"/>
              <a:gd name="connsiteX36" fmla="*/ 662906 w 5117528"/>
              <a:gd name="connsiteY36" fmla="*/ 1486143 h 1687477"/>
              <a:gd name="connsiteX37" fmla="*/ 676362 w 5117528"/>
              <a:gd name="connsiteY37" fmla="*/ 1486143 h 1687477"/>
              <a:gd name="connsiteX38" fmla="*/ 676362 w 5117528"/>
              <a:gd name="connsiteY38" fmla="*/ 1478527 h 1687477"/>
              <a:gd name="connsiteX39" fmla="*/ 688168 w 5117528"/>
              <a:gd name="connsiteY39" fmla="*/ 1478527 h 1687477"/>
              <a:gd name="connsiteX40" fmla="*/ 688168 w 5117528"/>
              <a:gd name="connsiteY40" fmla="*/ 1423687 h 1687477"/>
              <a:gd name="connsiteX41" fmla="*/ 708987 w 5117528"/>
              <a:gd name="connsiteY41" fmla="*/ 1423687 h 1687477"/>
              <a:gd name="connsiteX42" fmla="*/ 708987 w 5117528"/>
              <a:gd name="connsiteY42" fmla="*/ 1416451 h 1687477"/>
              <a:gd name="connsiteX43" fmla="*/ 723840 w 5117528"/>
              <a:gd name="connsiteY43" fmla="*/ 1416451 h 1687477"/>
              <a:gd name="connsiteX44" fmla="*/ 723840 w 5117528"/>
              <a:gd name="connsiteY44" fmla="*/ 1408199 h 1687477"/>
              <a:gd name="connsiteX45" fmla="*/ 744659 w 5117528"/>
              <a:gd name="connsiteY45" fmla="*/ 1408199 h 1687477"/>
              <a:gd name="connsiteX46" fmla="*/ 744659 w 5117528"/>
              <a:gd name="connsiteY46" fmla="*/ 1398551 h 1687477"/>
              <a:gd name="connsiteX47" fmla="*/ 754941 w 5117528"/>
              <a:gd name="connsiteY47" fmla="*/ 1398551 h 1687477"/>
              <a:gd name="connsiteX48" fmla="*/ 754941 w 5117528"/>
              <a:gd name="connsiteY48" fmla="*/ 1380018 h 1687477"/>
              <a:gd name="connsiteX49" fmla="*/ 774871 w 5117528"/>
              <a:gd name="connsiteY49" fmla="*/ 1380018 h 1687477"/>
              <a:gd name="connsiteX50" fmla="*/ 774871 w 5117528"/>
              <a:gd name="connsiteY50" fmla="*/ 1373924 h 1687477"/>
              <a:gd name="connsiteX51" fmla="*/ 836440 w 5117528"/>
              <a:gd name="connsiteY51" fmla="*/ 1373924 h 1687477"/>
              <a:gd name="connsiteX52" fmla="*/ 836440 w 5117528"/>
              <a:gd name="connsiteY52" fmla="*/ 1356787 h 1687477"/>
              <a:gd name="connsiteX53" fmla="*/ 939646 w 5117528"/>
              <a:gd name="connsiteY53" fmla="*/ 1356787 h 1687477"/>
              <a:gd name="connsiteX54" fmla="*/ 939646 w 5117528"/>
              <a:gd name="connsiteY54" fmla="*/ 1343965 h 1687477"/>
              <a:gd name="connsiteX55" fmla="*/ 1244568 w 5117528"/>
              <a:gd name="connsiteY55" fmla="*/ 1343965 h 1687477"/>
              <a:gd name="connsiteX56" fmla="*/ 1244568 w 5117528"/>
              <a:gd name="connsiteY56" fmla="*/ 1337618 h 1687477"/>
              <a:gd name="connsiteX57" fmla="*/ 1271861 w 5117528"/>
              <a:gd name="connsiteY57" fmla="*/ 1337618 h 1687477"/>
              <a:gd name="connsiteX58" fmla="*/ 1271861 w 5117528"/>
              <a:gd name="connsiteY58" fmla="*/ 1323400 h 1687477"/>
              <a:gd name="connsiteX59" fmla="*/ 1285444 w 5117528"/>
              <a:gd name="connsiteY59" fmla="*/ 1323400 h 1687477"/>
              <a:gd name="connsiteX60" fmla="*/ 1285444 w 5117528"/>
              <a:gd name="connsiteY60" fmla="*/ 1314387 h 1687477"/>
              <a:gd name="connsiteX61" fmla="*/ 1297504 w 5117528"/>
              <a:gd name="connsiteY61" fmla="*/ 1314387 h 1687477"/>
              <a:gd name="connsiteX62" fmla="*/ 1297504 w 5117528"/>
              <a:gd name="connsiteY62" fmla="*/ 1301439 h 1687477"/>
              <a:gd name="connsiteX63" fmla="*/ 1312356 w 5117528"/>
              <a:gd name="connsiteY63" fmla="*/ 1301439 h 1687477"/>
              <a:gd name="connsiteX64" fmla="*/ 1312356 w 5117528"/>
              <a:gd name="connsiteY64" fmla="*/ 1290268 h 1687477"/>
              <a:gd name="connsiteX65" fmla="*/ 1325558 w 5117528"/>
              <a:gd name="connsiteY65" fmla="*/ 1290268 h 1687477"/>
              <a:gd name="connsiteX66" fmla="*/ 1325558 w 5117528"/>
              <a:gd name="connsiteY66" fmla="*/ 1260816 h 1687477"/>
              <a:gd name="connsiteX67" fmla="*/ 1339522 w 5117528"/>
              <a:gd name="connsiteY67" fmla="*/ 1260816 h 1687477"/>
              <a:gd name="connsiteX68" fmla="*/ 1339522 w 5117528"/>
              <a:gd name="connsiteY68" fmla="*/ 1253834 h 1687477"/>
              <a:gd name="connsiteX69" fmla="*/ 1359326 w 5117528"/>
              <a:gd name="connsiteY69" fmla="*/ 1253834 h 1687477"/>
              <a:gd name="connsiteX70" fmla="*/ 1359326 w 5117528"/>
              <a:gd name="connsiteY70" fmla="*/ 1241140 h 1687477"/>
              <a:gd name="connsiteX71" fmla="*/ 1368720 w 5117528"/>
              <a:gd name="connsiteY71" fmla="*/ 1241140 h 1687477"/>
              <a:gd name="connsiteX72" fmla="*/ 1368720 w 5117528"/>
              <a:gd name="connsiteY72" fmla="*/ 1209404 h 1687477"/>
              <a:gd name="connsiteX73" fmla="*/ 1383191 w 5117528"/>
              <a:gd name="connsiteY73" fmla="*/ 1209404 h 1687477"/>
              <a:gd name="connsiteX74" fmla="*/ 1383191 w 5117528"/>
              <a:gd name="connsiteY74" fmla="*/ 1193536 h 1687477"/>
              <a:gd name="connsiteX75" fmla="*/ 1397409 w 5117528"/>
              <a:gd name="connsiteY75" fmla="*/ 1193536 h 1687477"/>
              <a:gd name="connsiteX76" fmla="*/ 1397409 w 5117528"/>
              <a:gd name="connsiteY76" fmla="*/ 1183761 h 1687477"/>
              <a:gd name="connsiteX77" fmla="*/ 1409977 w 5117528"/>
              <a:gd name="connsiteY77" fmla="*/ 1183761 h 1687477"/>
              <a:gd name="connsiteX78" fmla="*/ 1409977 w 5117528"/>
              <a:gd name="connsiteY78" fmla="*/ 1176017 h 1687477"/>
              <a:gd name="connsiteX79" fmla="*/ 1425845 w 5117528"/>
              <a:gd name="connsiteY79" fmla="*/ 1176017 h 1687477"/>
              <a:gd name="connsiteX80" fmla="*/ 1425845 w 5117528"/>
              <a:gd name="connsiteY80" fmla="*/ 1149613 h 1687477"/>
              <a:gd name="connsiteX81" fmla="*/ 1477131 w 5117528"/>
              <a:gd name="connsiteY81" fmla="*/ 1149613 h 1687477"/>
              <a:gd name="connsiteX82" fmla="*/ 1477131 w 5117528"/>
              <a:gd name="connsiteY82" fmla="*/ 1128413 h 1687477"/>
              <a:gd name="connsiteX83" fmla="*/ 1489571 w 5117528"/>
              <a:gd name="connsiteY83" fmla="*/ 1128413 h 1687477"/>
              <a:gd name="connsiteX84" fmla="*/ 1489571 w 5117528"/>
              <a:gd name="connsiteY84" fmla="*/ 1120669 h 1687477"/>
              <a:gd name="connsiteX85" fmla="*/ 1559391 w 5117528"/>
              <a:gd name="connsiteY85" fmla="*/ 1120669 h 1687477"/>
              <a:gd name="connsiteX86" fmla="*/ 1559391 w 5117528"/>
              <a:gd name="connsiteY86" fmla="*/ 1106959 h 1687477"/>
              <a:gd name="connsiteX87" fmla="*/ 1625021 w 5117528"/>
              <a:gd name="connsiteY87" fmla="*/ 1106959 h 1687477"/>
              <a:gd name="connsiteX88" fmla="*/ 1625021 w 5117528"/>
              <a:gd name="connsiteY88" fmla="*/ 1091980 h 1687477"/>
              <a:gd name="connsiteX89" fmla="*/ 1639239 w 5117528"/>
              <a:gd name="connsiteY89" fmla="*/ 1091980 h 1687477"/>
              <a:gd name="connsiteX90" fmla="*/ 1639239 w 5117528"/>
              <a:gd name="connsiteY90" fmla="*/ 1084998 h 1687477"/>
              <a:gd name="connsiteX91" fmla="*/ 1779132 w 5117528"/>
              <a:gd name="connsiteY91" fmla="*/ 1084998 h 1687477"/>
              <a:gd name="connsiteX92" fmla="*/ 1779132 w 5117528"/>
              <a:gd name="connsiteY92" fmla="*/ 1073319 h 1687477"/>
              <a:gd name="connsiteX93" fmla="*/ 1818485 w 5117528"/>
              <a:gd name="connsiteY93" fmla="*/ 1073319 h 1687477"/>
              <a:gd name="connsiteX94" fmla="*/ 1818485 w 5117528"/>
              <a:gd name="connsiteY94" fmla="*/ 1065194 h 1687477"/>
              <a:gd name="connsiteX95" fmla="*/ 1846032 w 5117528"/>
              <a:gd name="connsiteY95" fmla="*/ 1065194 h 1687477"/>
              <a:gd name="connsiteX96" fmla="*/ 1846032 w 5117528"/>
              <a:gd name="connsiteY96" fmla="*/ 1042344 h 1687477"/>
              <a:gd name="connsiteX97" fmla="*/ 1899095 w 5117528"/>
              <a:gd name="connsiteY97" fmla="*/ 1042344 h 1687477"/>
              <a:gd name="connsiteX98" fmla="*/ 1899095 w 5117528"/>
              <a:gd name="connsiteY98" fmla="*/ 1034347 h 1687477"/>
              <a:gd name="connsiteX99" fmla="*/ 1922072 w 5117528"/>
              <a:gd name="connsiteY99" fmla="*/ 1034347 h 1687477"/>
              <a:gd name="connsiteX100" fmla="*/ 1922072 w 5117528"/>
              <a:gd name="connsiteY100" fmla="*/ 1024191 h 1687477"/>
              <a:gd name="connsiteX101" fmla="*/ 1949238 w 5117528"/>
              <a:gd name="connsiteY101" fmla="*/ 1024191 h 1687477"/>
              <a:gd name="connsiteX102" fmla="*/ 1949238 w 5117528"/>
              <a:gd name="connsiteY102" fmla="*/ 996263 h 1687477"/>
              <a:gd name="connsiteX103" fmla="*/ 1995066 w 5117528"/>
              <a:gd name="connsiteY103" fmla="*/ 996263 h 1687477"/>
              <a:gd name="connsiteX104" fmla="*/ 1995066 w 5117528"/>
              <a:gd name="connsiteY104" fmla="*/ 990424 h 1687477"/>
              <a:gd name="connsiteX105" fmla="*/ 2018550 w 5117528"/>
              <a:gd name="connsiteY105" fmla="*/ 990424 h 1687477"/>
              <a:gd name="connsiteX106" fmla="*/ 2018550 w 5117528"/>
              <a:gd name="connsiteY106" fmla="*/ 984330 h 1687477"/>
              <a:gd name="connsiteX107" fmla="*/ 2036196 w 5117528"/>
              <a:gd name="connsiteY107" fmla="*/ 984330 h 1687477"/>
              <a:gd name="connsiteX108" fmla="*/ 2036196 w 5117528"/>
              <a:gd name="connsiteY108" fmla="*/ 973540 h 1687477"/>
              <a:gd name="connsiteX109" fmla="*/ 2048763 w 5117528"/>
              <a:gd name="connsiteY109" fmla="*/ 973540 h 1687477"/>
              <a:gd name="connsiteX110" fmla="*/ 2048763 w 5117528"/>
              <a:gd name="connsiteY110" fmla="*/ 967955 h 1687477"/>
              <a:gd name="connsiteX111" fmla="*/ 2063108 w 5117528"/>
              <a:gd name="connsiteY111" fmla="*/ 967955 h 1687477"/>
              <a:gd name="connsiteX112" fmla="*/ 2063108 w 5117528"/>
              <a:gd name="connsiteY112" fmla="*/ 915019 h 1687477"/>
              <a:gd name="connsiteX113" fmla="*/ 2089005 w 5117528"/>
              <a:gd name="connsiteY113" fmla="*/ 915019 h 1687477"/>
              <a:gd name="connsiteX114" fmla="*/ 2089005 w 5117528"/>
              <a:gd name="connsiteY114" fmla="*/ 899023 h 1687477"/>
              <a:gd name="connsiteX115" fmla="*/ 2118583 w 5117528"/>
              <a:gd name="connsiteY115" fmla="*/ 899023 h 1687477"/>
              <a:gd name="connsiteX116" fmla="*/ 2118583 w 5117528"/>
              <a:gd name="connsiteY116" fmla="*/ 884425 h 1687477"/>
              <a:gd name="connsiteX117" fmla="*/ 2136355 w 5117528"/>
              <a:gd name="connsiteY117" fmla="*/ 884425 h 1687477"/>
              <a:gd name="connsiteX118" fmla="*/ 2136355 w 5117528"/>
              <a:gd name="connsiteY118" fmla="*/ 869318 h 1687477"/>
              <a:gd name="connsiteX119" fmla="*/ 2152985 w 5117528"/>
              <a:gd name="connsiteY119" fmla="*/ 869318 h 1687477"/>
              <a:gd name="connsiteX120" fmla="*/ 2152985 w 5117528"/>
              <a:gd name="connsiteY120" fmla="*/ 859036 h 1687477"/>
              <a:gd name="connsiteX121" fmla="*/ 2163394 w 5117528"/>
              <a:gd name="connsiteY121" fmla="*/ 859036 h 1687477"/>
              <a:gd name="connsiteX122" fmla="*/ 2163394 w 5117528"/>
              <a:gd name="connsiteY122" fmla="*/ 843041 h 1687477"/>
              <a:gd name="connsiteX123" fmla="*/ 2191449 w 5117528"/>
              <a:gd name="connsiteY123" fmla="*/ 843041 h 1687477"/>
              <a:gd name="connsiteX124" fmla="*/ 2191449 w 5117528"/>
              <a:gd name="connsiteY124" fmla="*/ 828950 h 1687477"/>
              <a:gd name="connsiteX125" fmla="*/ 2272313 w 5117528"/>
              <a:gd name="connsiteY125" fmla="*/ 828950 h 1687477"/>
              <a:gd name="connsiteX126" fmla="*/ 2272313 w 5117528"/>
              <a:gd name="connsiteY126" fmla="*/ 809654 h 1687477"/>
              <a:gd name="connsiteX127" fmla="*/ 2310143 w 5117528"/>
              <a:gd name="connsiteY127" fmla="*/ 809654 h 1687477"/>
              <a:gd name="connsiteX128" fmla="*/ 2310143 w 5117528"/>
              <a:gd name="connsiteY128" fmla="*/ 800768 h 1687477"/>
              <a:gd name="connsiteX129" fmla="*/ 2440896 w 5117528"/>
              <a:gd name="connsiteY129" fmla="*/ 800768 h 1687477"/>
              <a:gd name="connsiteX130" fmla="*/ 2440896 w 5117528"/>
              <a:gd name="connsiteY130" fmla="*/ 790486 h 1687477"/>
              <a:gd name="connsiteX131" fmla="*/ 2498529 w 5117528"/>
              <a:gd name="connsiteY131" fmla="*/ 790486 h 1687477"/>
              <a:gd name="connsiteX132" fmla="*/ 2498529 w 5117528"/>
              <a:gd name="connsiteY132" fmla="*/ 783377 h 1687477"/>
              <a:gd name="connsiteX133" fmla="*/ 2573807 w 5117528"/>
              <a:gd name="connsiteY133" fmla="*/ 783377 h 1687477"/>
              <a:gd name="connsiteX134" fmla="*/ 2573807 w 5117528"/>
              <a:gd name="connsiteY134" fmla="*/ 769032 h 1687477"/>
              <a:gd name="connsiteX135" fmla="*/ 2680441 w 5117528"/>
              <a:gd name="connsiteY135" fmla="*/ 769032 h 1687477"/>
              <a:gd name="connsiteX136" fmla="*/ 2680441 w 5117528"/>
              <a:gd name="connsiteY136" fmla="*/ 752148 h 1687477"/>
              <a:gd name="connsiteX137" fmla="*/ 2703164 w 5117528"/>
              <a:gd name="connsiteY137" fmla="*/ 752148 h 1687477"/>
              <a:gd name="connsiteX138" fmla="*/ 2703164 w 5117528"/>
              <a:gd name="connsiteY138" fmla="*/ 740089 h 1687477"/>
              <a:gd name="connsiteX139" fmla="*/ 2774253 w 5117528"/>
              <a:gd name="connsiteY139" fmla="*/ 740089 h 1687477"/>
              <a:gd name="connsiteX140" fmla="*/ 2774253 w 5117528"/>
              <a:gd name="connsiteY140" fmla="*/ 728283 h 1687477"/>
              <a:gd name="connsiteX141" fmla="*/ 2791518 w 5117528"/>
              <a:gd name="connsiteY141" fmla="*/ 728283 h 1687477"/>
              <a:gd name="connsiteX142" fmla="*/ 2791518 w 5117528"/>
              <a:gd name="connsiteY142" fmla="*/ 712922 h 1687477"/>
              <a:gd name="connsiteX143" fmla="*/ 2799515 w 5117528"/>
              <a:gd name="connsiteY143" fmla="*/ 712922 h 1687477"/>
              <a:gd name="connsiteX144" fmla="*/ 2799515 w 5117528"/>
              <a:gd name="connsiteY144" fmla="*/ 683852 h 1687477"/>
              <a:gd name="connsiteX145" fmla="*/ 2851563 w 5117528"/>
              <a:gd name="connsiteY145" fmla="*/ 683852 h 1687477"/>
              <a:gd name="connsiteX146" fmla="*/ 2851563 w 5117528"/>
              <a:gd name="connsiteY146" fmla="*/ 673696 h 1687477"/>
              <a:gd name="connsiteX147" fmla="*/ 2861337 w 5117528"/>
              <a:gd name="connsiteY147" fmla="*/ 673696 h 1687477"/>
              <a:gd name="connsiteX148" fmla="*/ 2861337 w 5117528"/>
              <a:gd name="connsiteY148" fmla="*/ 660367 h 1687477"/>
              <a:gd name="connsiteX149" fmla="*/ 2904372 w 5117528"/>
              <a:gd name="connsiteY149" fmla="*/ 660367 h 1687477"/>
              <a:gd name="connsiteX150" fmla="*/ 2904372 w 5117528"/>
              <a:gd name="connsiteY150" fmla="*/ 647800 h 1687477"/>
              <a:gd name="connsiteX151" fmla="*/ 2919605 w 5117528"/>
              <a:gd name="connsiteY151" fmla="*/ 647800 h 1687477"/>
              <a:gd name="connsiteX152" fmla="*/ 2919605 w 5117528"/>
              <a:gd name="connsiteY152" fmla="*/ 642087 h 1687477"/>
              <a:gd name="connsiteX153" fmla="*/ 2948041 w 5117528"/>
              <a:gd name="connsiteY153" fmla="*/ 642087 h 1687477"/>
              <a:gd name="connsiteX154" fmla="*/ 2948041 w 5117528"/>
              <a:gd name="connsiteY154" fmla="*/ 626854 h 1687477"/>
              <a:gd name="connsiteX155" fmla="*/ 3016464 w 5117528"/>
              <a:gd name="connsiteY155" fmla="*/ 626854 h 1687477"/>
              <a:gd name="connsiteX156" fmla="*/ 3016464 w 5117528"/>
              <a:gd name="connsiteY156" fmla="*/ 613905 h 1687477"/>
              <a:gd name="connsiteX157" fmla="*/ 3104564 w 5117528"/>
              <a:gd name="connsiteY157" fmla="*/ 613905 h 1687477"/>
              <a:gd name="connsiteX158" fmla="*/ 3104564 w 5117528"/>
              <a:gd name="connsiteY158" fmla="*/ 603623 h 1687477"/>
              <a:gd name="connsiteX159" fmla="*/ 3177684 w 5117528"/>
              <a:gd name="connsiteY159" fmla="*/ 603623 h 1687477"/>
              <a:gd name="connsiteX160" fmla="*/ 3177684 w 5117528"/>
              <a:gd name="connsiteY160" fmla="*/ 589532 h 1687477"/>
              <a:gd name="connsiteX161" fmla="*/ 3380288 w 5117528"/>
              <a:gd name="connsiteY161" fmla="*/ 589532 h 1687477"/>
              <a:gd name="connsiteX162" fmla="*/ 3380288 w 5117528"/>
              <a:gd name="connsiteY162" fmla="*/ 577345 h 1687477"/>
              <a:gd name="connsiteX163" fmla="*/ 3423449 w 5117528"/>
              <a:gd name="connsiteY163" fmla="*/ 577345 h 1687477"/>
              <a:gd name="connsiteX164" fmla="*/ 3423449 w 5117528"/>
              <a:gd name="connsiteY164" fmla="*/ 560081 h 1687477"/>
              <a:gd name="connsiteX165" fmla="*/ 3543031 w 5117528"/>
              <a:gd name="connsiteY165" fmla="*/ 560081 h 1687477"/>
              <a:gd name="connsiteX166" fmla="*/ 3543031 w 5117528"/>
              <a:gd name="connsiteY166" fmla="*/ 544974 h 1687477"/>
              <a:gd name="connsiteX167" fmla="*/ 3591651 w 5117528"/>
              <a:gd name="connsiteY167" fmla="*/ 544974 h 1687477"/>
              <a:gd name="connsiteX168" fmla="*/ 3591651 w 5117528"/>
              <a:gd name="connsiteY168" fmla="*/ 510826 h 1687477"/>
              <a:gd name="connsiteX169" fmla="*/ 3767470 w 5117528"/>
              <a:gd name="connsiteY169" fmla="*/ 510826 h 1687477"/>
              <a:gd name="connsiteX170" fmla="*/ 3767470 w 5117528"/>
              <a:gd name="connsiteY170" fmla="*/ 489119 h 1687477"/>
              <a:gd name="connsiteX171" fmla="*/ 4035704 w 5117528"/>
              <a:gd name="connsiteY171" fmla="*/ 489119 h 1687477"/>
              <a:gd name="connsiteX172" fmla="*/ 4035704 w 5117528"/>
              <a:gd name="connsiteY172" fmla="*/ 469061 h 1687477"/>
              <a:gd name="connsiteX173" fmla="*/ 4157064 w 5117528"/>
              <a:gd name="connsiteY173" fmla="*/ 469061 h 1687477"/>
              <a:gd name="connsiteX174" fmla="*/ 4157064 w 5117528"/>
              <a:gd name="connsiteY174" fmla="*/ 439864 h 1687477"/>
              <a:gd name="connsiteX175" fmla="*/ 4175471 w 5117528"/>
              <a:gd name="connsiteY175" fmla="*/ 439864 h 1687477"/>
              <a:gd name="connsiteX176" fmla="*/ 4175471 w 5117528"/>
              <a:gd name="connsiteY176" fmla="*/ 412063 h 1687477"/>
              <a:gd name="connsiteX177" fmla="*/ 4966591 w 5117528"/>
              <a:gd name="connsiteY177" fmla="*/ 412063 h 1687477"/>
              <a:gd name="connsiteX178" fmla="*/ 4966591 w 5117528"/>
              <a:gd name="connsiteY178" fmla="*/ 0 h 1687477"/>
              <a:gd name="connsiteX179" fmla="*/ 5117529 w 5117528"/>
              <a:gd name="connsiteY179" fmla="*/ 0 h 1687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5117528" h="1687477">
                <a:moveTo>
                  <a:pt x="0" y="1687478"/>
                </a:moveTo>
                <a:lnTo>
                  <a:pt x="50016" y="1687478"/>
                </a:lnTo>
                <a:lnTo>
                  <a:pt x="50016" y="1680623"/>
                </a:lnTo>
                <a:lnTo>
                  <a:pt x="108157" y="1680623"/>
                </a:lnTo>
                <a:lnTo>
                  <a:pt x="108157" y="1676815"/>
                </a:lnTo>
                <a:lnTo>
                  <a:pt x="196765" y="1676815"/>
                </a:lnTo>
                <a:lnTo>
                  <a:pt x="196765" y="1664120"/>
                </a:lnTo>
                <a:lnTo>
                  <a:pt x="229770" y="1664120"/>
                </a:lnTo>
                <a:lnTo>
                  <a:pt x="229770" y="1654092"/>
                </a:lnTo>
                <a:lnTo>
                  <a:pt x="378677" y="1654092"/>
                </a:lnTo>
                <a:lnTo>
                  <a:pt x="378677" y="1647998"/>
                </a:lnTo>
                <a:lnTo>
                  <a:pt x="395179" y="1647998"/>
                </a:lnTo>
                <a:lnTo>
                  <a:pt x="395179" y="1641397"/>
                </a:lnTo>
                <a:lnTo>
                  <a:pt x="423869" y="1641397"/>
                </a:lnTo>
                <a:lnTo>
                  <a:pt x="423869" y="1626291"/>
                </a:lnTo>
                <a:lnTo>
                  <a:pt x="434024" y="1626291"/>
                </a:lnTo>
                <a:lnTo>
                  <a:pt x="434024" y="1618293"/>
                </a:lnTo>
                <a:lnTo>
                  <a:pt x="457255" y="1618293"/>
                </a:lnTo>
                <a:lnTo>
                  <a:pt x="457255" y="1604837"/>
                </a:lnTo>
                <a:lnTo>
                  <a:pt x="508922" y="1604837"/>
                </a:lnTo>
                <a:lnTo>
                  <a:pt x="508922" y="1600267"/>
                </a:lnTo>
                <a:lnTo>
                  <a:pt x="542309" y="1600267"/>
                </a:lnTo>
                <a:lnTo>
                  <a:pt x="542309" y="1594427"/>
                </a:lnTo>
                <a:lnTo>
                  <a:pt x="576711" y="1594427"/>
                </a:lnTo>
                <a:lnTo>
                  <a:pt x="576711" y="1580336"/>
                </a:lnTo>
                <a:lnTo>
                  <a:pt x="593975" y="1580336"/>
                </a:lnTo>
                <a:lnTo>
                  <a:pt x="593975" y="1568911"/>
                </a:lnTo>
                <a:lnTo>
                  <a:pt x="625457" y="1568911"/>
                </a:lnTo>
                <a:lnTo>
                  <a:pt x="625457" y="1562310"/>
                </a:lnTo>
                <a:lnTo>
                  <a:pt x="635613" y="1562310"/>
                </a:lnTo>
                <a:lnTo>
                  <a:pt x="635613" y="1544157"/>
                </a:lnTo>
                <a:lnTo>
                  <a:pt x="640437" y="1544157"/>
                </a:lnTo>
                <a:lnTo>
                  <a:pt x="640437" y="1513056"/>
                </a:lnTo>
                <a:lnTo>
                  <a:pt x="650846" y="1513056"/>
                </a:lnTo>
                <a:lnTo>
                  <a:pt x="650846" y="1503535"/>
                </a:lnTo>
                <a:lnTo>
                  <a:pt x="662906" y="1503535"/>
                </a:lnTo>
                <a:lnTo>
                  <a:pt x="662906" y="1486143"/>
                </a:lnTo>
                <a:lnTo>
                  <a:pt x="676362" y="1486143"/>
                </a:lnTo>
                <a:lnTo>
                  <a:pt x="676362" y="1478527"/>
                </a:lnTo>
                <a:lnTo>
                  <a:pt x="688168" y="1478527"/>
                </a:lnTo>
                <a:lnTo>
                  <a:pt x="688168" y="1423687"/>
                </a:lnTo>
                <a:lnTo>
                  <a:pt x="708987" y="1423687"/>
                </a:lnTo>
                <a:lnTo>
                  <a:pt x="708987" y="1416451"/>
                </a:lnTo>
                <a:lnTo>
                  <a:pt x="723840" y="1416451"/>
                </a:lnTo>
                <a:lnTo>
                  <a:pt x="723840" y="1408199"/>
                </a:lnTo>
                <a:lnTo>
                  <a:pt x="744659" y="1408199"/>
                </a:lnTo>
                <a:lnTo>
                  <a:pt x="744659" y="1398551"/>
                </a:lnTo>
                <a:lnTo>
                  <a:pt x="754941" y="1398551"/>
                </a:lnTo>
                <a:lnTo>
                  <a:pt x="754941" y="1380018"/>
                </a:lnTo>
                <a:lnTo>
                  <a:pt x="774871" y="1380018"/>
                </a:lnTo>
                <a:lnTo>
                  <a:pt x="774871" y="1373924"/>
                </a:lnTo>
                <a:lnTo>
                  <a:pt x="836440" y="1373924"/>
                </a:lnTo>
                <a:lnTo>
                  <a:pt x="836440" y="1356787"/>
                </a:lnTo>
                <a:lnTo>
                  <a:pt x="939646" y="1356787"/>
                </a:lnTo>
                <a:lnTo>
                  <a:pt x="939646" y="1343965"/>
                </a:lnTo>
                <a:lnTo>
                  <a:pt x="1244568" y="1343965"/>
                </a:lnTo>
                <a:lnTo>
                  <a:pt x="1244568" y="1337618"/>
                </a:lnTo>
                <a:lnTo>
                  <a:pt x="1271861" y="1337618"/>
                </a:lnTo>
                <a:lnTo>
                  <a:pt x="1271861" y="1323400"/>
                </a:lnTo>
                <a:lnTo>
                  <a:pt x="1285444" y="1323400"/>
                </a:lnTo>
                <a:lnTo>
                  <a:pt x="1285444" y="1314387"/>
                </a:lnTo>
                <a:lnTo>
                  <a:pt x="1297504" y="1314387"/>
                </a:lnTo>
                <a:lnTo>
                  <a:pt x="1297504" y="1301439"/>
                </a:lnTo>
                <a:lnTo>
                  <a:pt x="1312356" y="1301439"/>
                </a:lnTo>
                <a:lnTo>
                  <a:pt x="1312356" y="1290268"/>
                </a:lnTo>
                <a:lnTo>
                  <a:pt x="1325558" y="1290268"/>
                </a:lnTo>
                <a:lnTo>
                  <a:pt x="1325558" y="1260816"/>
                </a:lnTo>
                <a:lnTo>
                  <a:pt x="1339522" y="1260816"/>
                </a:lnTo>
                <a:lnTo>
                  <a:pt x="1339522" y="1253834"/>
                </a:lnTo>
                <a:lnTo>
                  <a:pt x="1359326" y="1253834"/>
                </a:lnTo>
                <a:lnTo>
                  <a:pt x="1359326" y="1241140"/>
                </a:lnTo>
                <a:lnTo>
                  <a:pt x="1368720" y="1241140"/>
                </a:lnTo>
                <a:lnTo>
                  <a:pt x="1368720" y="1209404"/>
                </a:lnTo>
                <a:lnTo>
                  <a:pt x="1383191" y="1209404"/>
                </a:lnTo>
                <a:lnTo>
                  <a:pt x="1383191" y="1193536"/>
                </a:lnTo>
                <a:lnTo>
                  <a:pt x="1397409" y="1193536"/>
                </a:lnTo>
                <a:lnTo>
                  <a:pt x="1397409" y="1183761"/>
                </a:lnTo>
                <a:lnTo>
                  <a:pt x="1409977" y="1183761"/>
                </a:lnTo>
                <a:lnTo>
                  <a:pt x="1409977" y="1176017"/>
                </a:lnTo>
                <a:lnTo>
                  <a:pt x="1425845" y="1176017"/>
                </a:lnTo>
                <a:lnTo>
                  <a:pt x="1425845" y="1149613"/>
                </a:lnTo>
                <a:lnTo>
                  <a:pt x="1477131" y="1149613"/>
                </a:lnTo>
                <a:lnTo>
                  <a:pt x="1477131" y="1128413"/>
                </a:lnTo>
                <a:lnTo>
                  <a:pt x="1489571" y="1128413"/>
                </a:lnTo>
                <a:lnTo>
                  <a:pt x="1489571" y="1120669"/>
                </a:lnTo>
                <a:cubicBezTo>
                  <a:pt x="1489571" y="1120669"/>
                  <a:pt x="1559391" y="1120796"/>
                  <a:pt x="1559391" y="1120669"/>
                </a:cubicBezTo>
                <a:lnTo>
                  <a:pt x="1559391" y="1106959"/>
                </a:lnTo>
                <a:lnTo>
                  <a:pt x="1625021" y="1106959"/>
                </a:lnTo>
                <a:lnTo>
                  <a:pt x="1625021" y="1091980"/>
                </a:lnTo>
                <a:lnTo>
                  <a:pt x="1639239" y="1091980"/>
                </a:lnTo>
                <a:lnTo>
                  <a:pt x="1639239" y="1084998"/>
                </a:lnTo>
                <a:lnTo>
                  <a:pt x="1779132" y="1084998"/>
                </a:lnTo>
                <a:lnTo>
                  <a:pt x="1779132" y="1073319"/>
                </a:lnTo>
                <a:lnTo>
                  <a:pt x="1818485" y="1073319"/>
                </a:lnTo>
                <a:lnTo>
                  <a:pt x="1818485" y="1065194"/>
                </a:lnTo>
                <a:lnTo>
                  <a:pt x="1846032" y="1065194"/>
                </a:lnTo>
                <a:lnTo>
                  <a:pt x="1846032" y="1042344"/>
                </a:lnTo>
                <a:lnTo>
                  <a:pt x="1899095" y="1042344"/>
                </a:lnTo>
                <a:lnTo>
                  <a:pt x="1899095" y="1034347"/>
                </a:lnTo>
                <a:lnTo>
                  <a:pt x="1922072" y="1034347"/>
                </a:lnTo>
                <a:lnTo>
                  <a:pt x="1922072" y="1024191"/>
                </a:lnTo>
                <a:lnTo>
                  <a:pt x="1949238" y="1024191"/>
                </a:lnTo>
                <a:lnTo>
                  <a:pt x="1949238" y="996263"/>
                </a:lnTo>
                <a:lnTo>
                  <a:pt x="1995066" y="996263"/>
                </a:lnTo>
                <a:lnTo>
                  <a:pt x="1995066" y="990424"/>
                </a:lnTo>
                <a:lnTo>
                  <a:pt x="2018550" y="990424"/>
                </a:lnTo>
                <a:lnTo>
                  <a:pt x="2018550" y="984330"/>
                </a:lnTo>
                <a:lnTo>
                  <a:pt x="2036196" y="984330"/>
                </a:lnTo>
                <a:lnTo>
                  <a:pt x="2036196" y="973540"/>
                </a:lnTo>
                <a:lnTo>
                  <a:pt x="2048763" y="973540"/>
                </a:lnTo>
                <a:lnTo>
                  <a:pt x="2048763" y="967955"/>
                </a:lnTo>
                <a:lnTo>
                  <a:pt x="2063108" y="967955"/>
                </a:lnTo>
                <a:lnTo>
                  <a:pt x="2063108" y="915019"/>
                </a:lnTo>
                <a:lnTo>
                  <a:pt x="2089005" y="915019"/>
                </a:lnTo>
                <a:lnTo>
                  <a:pt x="2089005" y="899023"/>
                </a:lnTo>
                <a:lnTo>
                  <a:pt x="2118583" y="899023"/>
                </a:lnTo>
                <a:lnTo>
                  <a:pt x="2118583" y="884425"/>
                </a:lnTo>
                <a:lnTo>
                  <a:pt x="2136355" y="884425"/>
                </a:lnTo>
                <a:lnTo>
                  <a:pt x="2136355" y="869318"/>
                </a:lnTo>
                <a:lnTo>
                  <a:pt x="2152985" y="869318"/>
                </a:lnTo>
                <a:lnTo>
                  <a:pt x="2152985" y="859036"/>
                </a:lnTo>
                <a:lnTo>
                  <a:pt x="2163394" y="859036"/>
                </a:lnTo>
                <a:lnTo>
                  <a:pt x="2163394" y="843041"/>
                </a:lnTo>
                <a:lnTo>
                  <a:pt x="2191449" y="843041"/>
                </a:lnTo>
                <a:lnTo>
                  <a:pt x="2191449" y="828950"/>
                </a:lnTo>
                <a:lnTo>
                  <a:pt x="2272313" y="828950"/>
                </a:lnTo>
                <a:lnTo>
                  <a:pt x="2272313" y="809654"/>
                </a:lnTo>
                <a:lnTo>
                  <a:pt x="2310143" y="809654"/>
                </a:lnTo>
                <a:lnTo>
                  <a:pt x="2310143" y="800768"/>
                </a:lnTo>
                <a:lnTo>
                  <a:pt x="2440896" y="800768"/>
                </a:lnTo>
                <a:lnTo>
                  <a:pt x="2440896" y="790486"/>
                </a:lnTo>
                <a:lnTo>
                  <a:pt x="2498529" y="790486"/>
                </a:lnTo>
                <a:lnTo>
                  <a:pt x="2498529" y="783377"/>
                </a:lnTo>
                <a:lnTo>
                  <a:pt x="2573807" y="783377"/>
                </a:lnTo>
                <a:lnTo>
                  <a:pt x="2573807" y="769032"/>
                </a:lnTo>
                <a:lnTo>
                  <a:pt x="2680441" y="769032"/>
                </a:lnTo>
                <a:lnTo>
                  <a:pt x="2680441" y="752148"/>
                </a:lnTo>
                <a:lnTo>
                  <a:pt x="2703164" y="752148"/>
                </a:lnTo>
                <a:lnTo>
                  <a:pt x="2703164" y="740089"/>
                </a:lnTo>
                <a:lnTo>
                  <a:pt x="2774253" y="740089"/>
                </a:lnTo>
                <a:lnTo>
                  <a:pt x="2774253" y="728283"/>
                </a:lnTo>
                <a:lnTo>
                  <a:pt x="2791518" y="728283"/>
                </a:lnTo>
                <a:lnTo>
                  <a:pt x="2791518" y="712922"/>
                </a:lnTo>
                <a:lnTo>
                  <a:pt x="2799515" y="712922"/>
                </a:lnTo>
                <a:lnTo>
                  <a:pt x="2799515" y="683852"/>
                </a:lnTo>
                <a:lnTo>
                  <a:pt x="2851563" y="683852"/>
                </a:lnTo>
                <a:lnTo>
                  <a:pt x="2851563" y="673696"/>
                </a:lnTo>
                <a:lnTo>
                  <a:pt x="2861337" y="673696"/>
                </a:lnTo>
                <a:lnTo>
                  <a:pt x="2861337" y="660367"/>
                </a:lnTo>
                <a:lnTo>
                  <a:pt x="2904372" y="660367"/>
                </a:lnTo>
                <a:lnTo>
                  <a:pt x="2904372" y="647800"/>
                </a:lnTo>
                <a:lnTo>
                  <a:pt x="2919605" y="647800"/>
                </a:lnTo>
                <a:lnTo>
                  <a:pt x="2919605" y="642087"/>
                </a:lnTo>
                <a:lnTo>
                  <a:pt x="2948041" y="642087"/>
                </a:lnTo>
                <a:lnTo>
                  <a:pt x="2948041" y="626854"/>
                </a:lnTo>
                <a:lnTo>
                  <a:pt x="3016464" y="626854"/>
                </a:lnTo>
                <a:lnTo>
                  <a:pt x="3016464" y="613905"/>
                </a:lnTo>
                <a:lnTo>
                  <a:pt x="3104564" y="613905"/>
                </a:lnTo>
                <a:lnTo>
                  <a:pt x="3104564" y="603623"/>
                </a:lnTo>
                <a:lnTo>
                  <a:pt x="3177684" y="603623"/>
                </a:lnTo>
                <a:lnTo>
                  <a:pt x="3177684" y="589532"/>
                </a:lnTo>
                <a:lnTo>
                  <a:pt x="3380288" y="589532"/>
                </a:lnTo>
                <a:lnTo>
                  <a:pt x="3380288" y="577345"/>
                </a:lnTo>
                <a:lnTo>
                  <a:pt x="3423449" y="577345"/>
                </a:lnTo>
                <a:lnTo>
                  <a:pt x="3423449" y="560081"/>
                </a:lnTo>
                <a:lnTo>
                  <a:pt x="3543031" y="560081"/>
                </a:lnTo>
                <a:lnTo>
                  <a:pt x="3543031" y="544974"/>
                </a:lnTo>
                <a:lnTo>
                  <a:pt x="3591651" y="544974"/>
                </a:lnTo>
                <a:lnTo>
                  <a:pt x="3591651" y="510826"/>
                </a:lnTo>
                <a:lnTo>
                  <a:pt x="3767470" y="510826"/>
                </a:lnTo>
                <a:lnTo>
                  <a:pt x="3767470" y="489119"/>
                </a:lnTo>
                <a:lnTo>
                  <a:pt x="4035704" y="489119"/>
                </a:lnTo>
                <a:lnTo>
                  <a:pt x="4035704" y="469061"/>
                </a:lnTo>
                <a:lnTo>
                  <a:pt x="4157064" y="469061"/>
                </a:lnTo>
                <a:lnTo>
                  <a:pt x="4157064" y="439864"/>
                </a:lnTo>
                <a:lnTo>
                  <a:pt x="4175471" y="439864"/>
                </a:lnTo>
                <a:lnTo>
                  <a:pt x="4175471" y="412063"/>
                </a:lnTo>
                <a:lnTo>
                  <a:pt x="4966591" y="412063"/>
                </a:lnTo>
                <a:lnTo>
                  <a:pt x="4966591" y="0"/>
                </a:lnTo>
                <a:lnTo>
                  <a:pt x="5117529" y="0"/>
                </a:lnTo>
              </a:path>
            </a:pathLst>
          </a:custGeom>
          <a:noFill/>
          <a:ln w="38100" cap="flat">
            <a:solidFill>
              <a:srgbClr val="0162AF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5151C109-006B-4789-8C42-D66578281D15}"/>
              </a:ext>
            </a:extLst>
          </p:cNvPr>
          <p:cNvGrpSpPr/>
          <p:nvPr/>
        </p:nvGrpSpPr>
        <p:grpSpPr>
          <a:xfrm>
            <a:off x="4274122" y="1426551"/>
            <a:ext cx="3325915" cy="523220"/>
            <a:chOff x="2095937" y="2785488"/>
            <a:chExt cx="3325915" cy="523220"/>
          </a:xfrm>
        </p:grpSpPr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F1061502-0874-576F-054C-46BCD68E6D97}"/>
                </a:ext>
              </a:extLst>
            </p:cNvPr>
            <p:cNvCxnSpPr/>
            <p:nvPr/>
          </p:nvCxnSpPr>
          <p:spPr>
            <a:xfrm>
              <a:off x="2095937" y="2949027"/>
              <a:ext cx="288032" cy="0"/>
            </a:xfrm>
            <a:prstGeom prst="line">
              <a:avLst/>
            </a:prstGeom>
            <a:ln w="38100">
              <a:solidFill>
                <a:srgbClr val="EE72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15">
              <a:extLst>
                <a:ext uri="{FF2B5EF4-FFF2-40B4-BE49-F238E27FC236}">
                  <a16:creationId xmlns:a16="http://schemas.microsoft.com/office/drawing/2014/main" id="{D250C19A-AE42-553F-77BD-ACE7B265B0DC}"/>
                </a:ext>
              </a:extLst>
            </p:cNvPr>
            <p:cNvCxnSpPr/>
            <p:nvPr/>
          </p:nvCxnSpPr>
          <p:spPr>
            <a:xfrm>
              <a:off x="2095937" y="3154738"/>
              <a:ext cx="288032" cy="0"/>
            </a:xfrm>
            <a:prstGeom prst="line">
              <a:avLst/>
            </a:prstGeom>
            <a:ln w="38100">
              <a:solidFill>
                <a:srgbClr val="0162A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FE74F6B-9164-F994-C9B2-BC0CFA970C58}"/>
                </a:ext>
              </a:extLst>
            </p:cNvPr>
            <p:cNvSpPr/>
            <p:nvPr/>
          </p:nvSpPr>
          <p:spPr>
            <a:xfrm>
              <a:off x="2383969" y="2785488"/>
              <a:ext cx="30378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dirty="0"/>
                <a:t>Pas de PEP (n = 183 ; événements = 94)</a:t>
              </a:r>
            </a:p>
            <a:p>
              <a:r>
                <a:rPr lang="fr-FR" sz="1400" dirty="0" err="1"/>
                <a:t>DoxyPEP</a:t>
              </a:r>
              <a:r>
                <a:rPr lang="fr-FR" sz="1400" dirty="0"/>
                <a:t> (n = 362 ; événements = 144)</a:t>
              </a:r>
            </a:p>
          </p:txBody>
        </p:sp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48C5F960-888A-286C-1A7C-5621C630B1E6}"/>
              </a:ext>
            </a:extLst>
          </p:cNvPr>
          <p:cNvSpPr txBox="1"/>
          <p:nvPr/>
        </p:nvSpPr>
        <p:spPr>
          <a:xfrm rot="16200000">
            <a:off x="2139053" y="2624873"/>
            <a:ext cx="2069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Probabilité cumulée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87D236F8-A84C-2529-F627-7362BD1EDE03}"/>
              </a:ext>
            </a:extLst>
          </p:cNvPr>
          <p:cNvSpPr txBox="1"/>
          <p:nvPr/>
        </p:nvSpPr>
        <p:spPr>
          <a:xfrm>
            <a:off x="5276672" y="4342225"/>
            <a:ext cx="30237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Mois jusqu’à la 1</a:t>
            </a:r>
            <a:r>
              <a:rPr lang="fr-FR" sz="1400" b="1" baseline="30000" dirty="0"/>
              <a:t>ère</a:t>
            </a:r>
            <a:r>
              <a:rPr lang="fr-FR" sz="1400" b="1" dirty="0"/>
              <a:t> IST</a:t>
            </a:r>
          </a:p>
        </p:txBody>
      </p:sp>
      <p:graphicFrame>
        <p:nvGraphicFramePr>
          <p:cNvPr id="20" name="Table 200">
            <a:extLst>
              <a:ext uri="{FF2B5EF4-FFF2-40B4-BE49-F238E27FC236}">
                <a16:creationId xmlns:a16="http://schemas.microsoft.com/office/drawing/2014/main" id="{38AFF8EE-B48D-2F65-5DA1-A63EE9347842}"/>
              </a:ext>
            </a:extLst>
          </p:cNvPr>
          <p:cNvGraphicFramePr>
            <a:graphicFrameLocks noGrp="1"/>
          </p:cNvGraphicFramePr>
          <p:nvPr/>
        </p:nvGraphicFramePr>
        <p:xfrm>
          <a:off x="3707130" y="4779785"/>
          <a:ext cx="619506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8340">
                  <a:extLst>
                    <a:ext uri="{9D8B030D-6E8A-4147-A177-3AD203B41FA5}">
                      <a16:colId xmlns:a16="http://schemas.microsoft.com/office/drawing/2014/main" val="1193934940"/>
                    </a:ext>
                  </a:extLst>
                </a:gridCol>
                <a:gridCol w="688340">
                  <a:extLst>
                    <a:ext uri="{9D8B030D-6E8A-4147-A177-3AD203B41FA5}">
                      <a16:colId xmlns:a16="http://schemas.microsoft.com/office/drawing/2014/main" val="4287203460"/>
                    </a:ext>
                  </a:extLst>
                </a:gridCol>
                <a:gridCol w="688340">
                  <a:extLst>
                    <a:ext uri="{9D8B030D-6E8A-4147-A177-3AD203B41FA5}">
                      <a16:colId xmlns:a16="http://schemas.microsoft.com/office/drawing/2014/main" val="1387835432"/>
                    </a:ext>
                  </a:extLst>
                </a:gridCol>
                <a:gridCol w="688340">
                  <a:extLst>
                    <a:ext uri="{9D8B030D-6E8A-4147-A177-3AD203B41FA5}">
                      <a16:colId xmlns:a16="http://schemas.microsoft.com/office/drawing/2014/main" val="3485702487"/>
                    </a:ext>
                  </a:extLst>
                </a:gridCol>
                <a:gridCol w="688340">
                  <a:extLst>
                    <a:ext uri="{9D8B030D-6E8A-4147-A177-3AD203B41FA5}">
                      <a16:colId xmlns:a16="http://schemas.microsoft.com/office/drawing/2014/main" val="2682507343"/>
                    </a:ext>
                  </a:extLst>
                </a:gridCol>
                <a:gridCol w="688340">
                  <a:extLst>
                    <a:ext uri="{9D8B030D-6E8A-4147-A177-3AD203B41FA5}">
                      <a16:colId xmlns:a16="http://schemas.microsoft.com/office/drawing/2014/main" val="3386082566"/>
                    </a:ext>
                  </a:extLst>
                </a:gridCol>
                <a:gridCol w="688340">
                  <a:extLst>
                    <a:ext uri="{9D8B030D-6E8A-4147-A177-3AD203B41FA5}">
                      <a16:colId xmlns:a16="http://schemas.microsoft.com/office/drawing/2014/main" val="2897092172"/>
                    </a:ext>
                  </a:extLst>
                </a:gridCol>
                <a:gridCol w="688340">
                  <a:extLst>
                    <a:ext uri="{9D8B030D-6E8A-4147-A177-3AD203B41FA5}">
                      <a16:colId xmlns:a16="http://schemas.microsoft.com/office/drawing/2014/main" val="1578825298"/>
                    </a:ext>
                  </a:extLst>
                </a:gridCol>
                <a:gridCol w="688340">
                  <a:extLst>
                    <a:ext uri="{9D8B030D-6E8A-4147-A177-3AD203B41FA5}">
                      <a16:colId xmlns:a16="http://schemas.microsoft.com/office/drawing/2014/main" val="1668495213"/>
                    </a:ext>
                  </a:extLst>
                </a:gridCol>
              </a:tblGrid>
              <a:tr h="25648"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183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143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064276"/>
                  </a:ext>
                </a:extLst>
              </a:tr>
              <a:tr h="25648"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362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317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270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196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134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55698"/>
                  </a:ext>
                </a:extLst>
              </a:tr>
            </a:tbl>
          </a:graphicData>
        </a:graphic>
      </p:graphicFrame>
      <p:sp>
        <p:nvSpPr>
          <p:cNvPr id="21" name="ZoneTexte 20">
            <a:extLst>
              <a:ext uri="{FF2B5EF4-FFF2-40B4-BE49-F238E27FC236}">
                <a16:creationId xmlns:a16="http://schemas.microsoft.com/office/drawing/2014/main" id="{40CC5AB9-6D24-B379-F456-5E1D7392FFFB}"/>
              </a:ext>
            </a:extLst>
          </p:cNvPr>
          <p:cNvSpPr txBox="1"/>
          <p:nvPr/>
        </p:nvSpPr>
        <p:spPr>
          <a:xfrm>
            <a:off x="3454470" y="4551143"/>
            <a:ext cx="800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/>
              <a:t>Patients (n)</a:t>
            </a:r>
          </a:p>
        </p:txBody>
      </p: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87024976-FCFD-FFCA-727D-31838C4E67E6}"/>
              </a:ext>
            </a:extLst>
          </p:cNvPr>
          <p:cNvCxnSpPr/>
          <p:nvPr/>
        </p:nvCxnSpPr>
        <p:spPr>
          <a:xfrm>
            <a:off x="3571255" y="4994628"/>
            <a:ext cx="288032" cy="0"/>
          </a:xfrm>
          <a:prstGeom prst="line">
            <a:avLst/>
          </a:prstGeom>
          <a:ln w="28575">
            <a:solidFill>
              <a:srgbClr val="0162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4356B108-6B56-5586-F4B2-3A370B6689B0}"/>
              </a:ext>
            </a:extLst>
          </p:cNvPr>
          <p:cNvCxnSpPr/>
          <p:nvPr/>
        </p:nvCxnSpPr>
        <p:spPr>
          <a:xfrm>
            <a:off x="3568127" y="4864262"/>
            <a:ext cx="288032" cy="0"/>
          </a:xfrm>
          <a:prstGeom prst="line">
            <a:avLst/>
          </a:prstGeom>
          <a:ln w="28575">
            <a:solidFill>
              <a:srgbClr val="EE72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11">
            <a:extLst>
              <a:ext uri="{FF2B5EF4-FFF2-40B4-BE49-F238E27FC236}">
                <a16:creationId xmlns:a16="http://schemas.microsoft.com/office/drawing/2014/main" id="{837F87CF-054D-18FA-A35D-B2CF9E342E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9488" y="3015062"/>
            <a:ext cx="199257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cs typeface="Arial" panose="020B0604020202020204" pitchFamily="34" charset="0"/>
              </a:rPr>
              <a:t>HR ajusté = 0,67 ; </a:t>
            </a:r>
            <a:br>
              <a:rPr lang="fr-FR" altLang="fr-FR" sz="1400" b="1" dirty="0">
                <a:cs typeface="Arial" panose="020B0604020202020204" pitchFamily="34" charset="0"/>
              </a:rPr>
            </a:br>
            <a:r>
              <a:rPr lang="fr-FR" altLang="fr-FR" sz="1400" b="1" dirty="0">
                <a:cs typeface="Arial" panose="020B0604020202020204" pitchFamily="34" charset="0"/>
              </a:rPr>
              <a:t>IC</a:t>
            </a:r>
            <a:r>
              <a:rPr lang="fr-FR" altLang="fr-FR" sz="1400" b="1" baseline="-25000" dirty="0">
                <a:cs typeface="Arial" panose="020B0604020202020204" pitchFamily="34" charset="0"/>
              </a:rPr>
              <a:t>95</a:t>
            </a:r>
            <a:r>
              <a:rPr lang="fr-FR" altLang="fr-FR" sz="1400" b="1" dirty="0">
                <a:cs typeface="Arial" panose="020B0604020202020204" pitchFamily="34" charset="0"/>
              </a:rPr>
              <a:t> : 0,52-0,87 ; </a:t>
            </a:r>
            <a:br>
              <a:rPr lang="fr-FR" altLang="fr-FR" sz="1400" b="1" dirty="0">
                <a:cs typeface="Arial" panose="020B0604020202020204" pitchFamily="34" charset="0"/>
              </a:rPr>
            </a:br>
            <a:r>
              <a:rPr lang="fr-FR" altLang="fr-FR" sz="1400" b="1" dirty="0">
                <a:cs typeface="Arial" panose="020B0604020202020204" pitchFamily="34" charset="0"/>
              </a:rPr>
              <a:t>p = 0,003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0DAD3EA-002D-4554-F3CB-DBA6BB02F8AD}"/>
              </a:ext>
            </a:extLst>
          </p:cNvPr>
          <p:cNvSpPr txBox="1"/>
          <p:nvPr/>
        </p:nvSpPr>
        <p:spPr>
          <a:xfrm>
            <a:off x="5793461" y="5449638"/>
            <a:ext cx="484404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cs typeface="Arial" panose="020B0604020202020204" pitchFamily="34" charset="0"/>
              </a:rPr>
              <a:t>238 sujets infectés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rgbClr val="EE7203"/>
                </a:solidFill>
                <a:cs typeface="Arial" panose="020B0604020202020204" pitchFamily="34" charset="0"/>
              </a:rPr>
              <a:t>94 dans le groupe sans PEP </a:t>
            </a:r>
            <a:r>
              <a:rPr lang="fr-FR" altLang="fr-FR" sz="1400" b="1" dirty="0">
                <a:cs typeface="Arial" panose="020B0604020202020204" pitchFamily="34" charset="0"/>
              </a:rPr>
              <a:t>(incidence : 68,4/100 PA),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rgbClr val="0162AF"/>
                </a:solidFill>
                <a:cs typeface="Arial" panose="020B0604020202020204" pitchFamily="34" charset="0"/>
              </a:rPr>
              <a:t>144 dans le groupe </a:t>
            </a:r>
            <a:r>
              <a:rPr lang="fr-FR" altLang="fr-FR" sz="1400" b="1" dirty="0" err="1">
                <a:solidFill>
                  <a:srgbClr val="0162AF"/>
                </a:solidFill>
                <a:cs typeface="Arial" panose="020B0604020202020204" pitchFamily="34" charset="0"/>
              </a:rPr>
              <a:t>DoxyPEP</a:t>
            </a:r>
            <a:r>
              <a:rPr lang="fr-FR" altLang="fr-FR" sz="1400" b="1" dirty="0">
                <a:solidFill>
                  <a:srgbClr val="0162AF"/>
                </a:solidFill>
                <a:cs typeface="Arial" panose="020B0604020202020204" pitchFamily="34" charset="0"/>
              </a:rPr>
              <a:t> </a:t>
            </a:r>
            <a:r>
              <a:rPr lang="fr-FR" altLang="fr-FR" sz="1400" b="1" dirty="0">
                <a:cs typeface="Arial" panose="020B0604020202020204" pitchFamily="34" charset="0"/>
              </a:rPr>
              <a:t>(incidence : 45,5/100 PA)</a:t>
            </a:r>
            <a:endParaRPr lang="fr-FR" sz="1400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F24EF907-F7D3-9E0A-5DAC-01C137BD9B7C}"/>
              </a:ext>
            </a:extLst>
          </p:cNvPr>
          <p:cNvSpPr txBox="1"/>
          <p:nvPr/>
        </p:nvSpPr>
        <p:spPr>
          <a:xfrm>
            <a:off x="2405492" y="5557360"/>
            <a:ext cx="33879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cs typeface="Arial" panose="020B0604020202020204" pitchFamily="34" charset="0"/>
              </a:rPr>
              <a:t>Analyse intermédiaire 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cs typeface="Arial" panose="020B0604020202020204" pitchFamily="34" charset="0"/>
              </a:rPr>
              <a:t>84 sujets infectés ; HR ajusté = 0,49</a:t>
            </a:r>
            <a:endParaRPr lang="fr-FR" sz="1400" dirty="0"/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1E2C7553-EEBC-0265-72A1-0A1332BDDC2F}"/>
              </a:ext>
            </a:extLst>
          </p:cNvPr>
          <p:cNvSpPr txBox="1"/>
          <p:nvPr/>
        </p:nvSpPr>
        <p:spPr>
          <a:xfrm>
            <a:off x="5191742" y="947314"/>
            <a:ext cx="30237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/>
              <a:t>Gonocoque</a:t>
            </a:r>
          </a:p>
        </p:txBody>
      </p:sp>
    </p:spTree>
    <p:extLst>
      <p:ext uri="{BB962C8B-B14F-4D97-AF65-F5344CB8AC3E}">
        <p14:creationId xmlns:p14="http://schemas.microsoft.com/office/powerpoint/2010/main" val="2829971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FC8375-F359-F8C9-082A-6C8A536F8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FR" sz="4000" dirty="0"/>
            </a:br>
            <a:r>
              <a:rPr lang="fr-FR" sz="4000" dirty="0"/>
              <a:t>Étude DOXYVAC ANRS 174 </a:t>
            </a:r>
            <a:r>
              <a:rPr lang="fr-FR" sz="4000" i="1" dirty="0"/>
              <a:t>(4)</a:t>
            </a:r>
            <a:br>
              <a:rPr lang="fr-FR" sz="4000" i="1" dirty="0"/>
            </a:br>
            <a:r>
              <a:rPr lang="fr-FR" sz="1600" i="1" dirty="0"/>
              <a:t>Résultats : vaccin 4CMen B – délai jusqu’à la 1</a:t>
            </a:r>
            <a:r>
              <a:rPr lang="fr-FR" sz="1600" i="1" baseline="30000" dirty="0"/>
              <a:t>re</a:t>
            </a:r>
            <a:r>
              <a:rPr lang="fr-FR" sz="1600" i="1" dirty="0"/>
              <a:t> infection à gonocoque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BFF3255-FD52-E5A2-D61F-D04C045CA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3091" y="5582631"/>
            <a:ext cx="7647708" cy="635289"/>
          </a:xfrm>
        </p:spPr>
        <p:txBody>
          <a:bodyPr/>
          <a:lstStyle/>
          <a:p>
            <a:r>
              <a:rPr lang="fr-FR" altLang="fr-FR" dirty="0"/>
              <a:t>Les infections à GC ont été prises en compte à partir de la visite à M3 </a:t>
            </a:r>
            <a:br>
              <a:rPr lang="fr-FR" altLang="fr-FR" dirty="0"/>
            </a:br>
            <a:r>
              <a:rPr lang="fr-FR" altLang="fr-FR" dirty="0"/>
              <a:t>(1 mois après la 2</a:t>
            </a:r>
            <a:r>
              <a:rPr lang="fr-FR" altLang="fr-FR" baseline="30000" dirty="0"/>
              <a:t>e</a:t>
            </a:r>
            <a:r>
              <a:rPr lang="fr-FR" altLang="fr-FR" dirty="0"/>
              <a:t> dose de vaccin)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0F3F594-F33A-7262-67D2-1B964ADB1C22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CROI 2024 - D’après Molina JM et al., </a:t>
            </a:r>
            <a:r>
              <a:rPr lang="fr-FR" dirty="0" err="1"/>
              <a:t>abstr</a:t>
            </a:r>
            <a:r>
              <a:rPr lang="fr-FR" dirty="0"/>
              <a:t>. 124, actualisé 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:a16="http://schemas.microsoft.com/office/drawing/2014/main" id="{3013BF82-469F-2082-8C14-B0CE6EC68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051" y="1671403"/>
            <a:ext cx="3194915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cs typeface="Arial" panose="020B0604020202020204" pitchFamily="34" charset="0"/>
              </a:rPr>
              <a:t>Aucune interaction entre DoxyPEP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cs typeface="Arial" panose="020B0604020202020204" pitchFamily="34" charset="0"/>
              </a:rPr>
              <a:t>et le vaccin 4CMenB (p = 0,82)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400" b="1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400" b="1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fr-FR" altLang="fr-FR" sz="1400" b="1" dirty="0"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cs typeface="Arial" panose="020B0604020202020204" pitchFamily="34" charset="0"/>
              </a:rPr>
              <a:t> 225 sujets infectés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rgbClr val="EE7203"/>
                </a:solidFill>
                <a:cs typeface="Arial" panose="020B0604020202020204" pitchFamily="34" charset="0"/>
              </a:rPr>
              <a:t>122 dans le groupe sans vaccin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cs typeface="Arial" panose="020B0604020202020204" pitchFamily="34" charset="0"/>
              </a:rPr>
              <a:t>(incidence : 77,1/100 PA),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solidFill>
                  <a:schemeClr val="accent4"/>
                </a:solidFill>
                <a:cs typeface="Arial" panose="020B0604020202020204" pitchFamily="34" charset="0"/>
              </a:rPr>
              <a:t>103 dans le groupe </a:t>
            </a:r>
            <a:br>
              <a:rPr lang="fr-FR" altLang="fr-FR" sz="1400" b="1" dirty="0">
                <a:solidFill>
                  <a:schemeClr val="accent4"/>
                </a:solidFill>
                <a:cs typeface="Arial" panose="020B0604020202020204" pitchFamily="34" charset="0"/>
              </a:rPr>
            </a:br>
            <a:r>
              <a:rPr lang="fr-FR" altLang="fr-FR" sz="1400" b="1" dirty="0">
                <a:solidFill>
                  <a:schemeClr val="accent4"/>
                </a:solidFill>
                <a:cs typeface="Arial" panose="020B0604020202020204" pitchFamily="34" charset="0"/>
              </a:rPr>
              <a:t>avec le vaccin 4CMenB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cs typeface="Arial" panose="020B0604020202020204" pitchFamily="34" charset="0"/>
              </a:rPr>
              <a:t>(incidence : 58,3/100 PA)</a:t>
            </a:r>
            <a:endParaRPr lang="fr-FR" altLang="fr-FR" sz="1400" dirty="0">
              <a:cs typeface="Arial" panose="020B0604020202020204" pitchFamily="34" charset="0"/>
            </a:endParaRPr>
          </a:p>
        </p:txBody>
      </p:sp>
      <p:graphicFrame>
        <p:nvGraphicFramePr>
          <p:cNvPr id="8" name="Espace réservé du contenu 6">
            <a:extLst>
              <a:ext uri="{FF2B5EF4-FFF2-40B4-BE49-F238E27FC236}">
                <a16:creationId xmlns:a16="http://schemas.microsoft.com/office/drawing/2014/main" id="{D55CA318-402F-6879-1431-3181283ABC47}"/>
              </a:ext>
            </a:extLst>
          </p:cNvPr>
          <p:cNvGraphicFramePr>
            <a:graphicFrameLocks/>
          </p:cNvGraphicFramePr>
          <p:nvPr/>
        </p:nvGraphicFramePr>
        <p:xfrm>
          <a:off x="5932189" y="1600201"/>
          <a:ext cx="4596188" cy="2675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e 8">
            <a:extLst>
              <a:ext uri="{FF2B5EF4-FFF2-40B4-BE49-F238E27FC236}">
                <a16:creationId xmlns:a16="http://schemas.microsoft.com/office/drawing/2014/main" id="{E26ED906-16CE-D397-05A0-AF3C81EBEC63}"/>
              </a:ext>
            </a:extLst>
          </p:cNvPr>
          <p:cNvGrpSpPr/>
          <p:nvPr/>
        </p:nvGrpSpPr>
        <p:grpSpPr>
          <a:xfrm>
            <a:off x="6530302" y="1712330"/>
            <a:ext cx="3307909" cy="461665"/>
            <a:chOff x="2082589" y="2785488"/>
            <a:chExt cx="3307909" cy="461665"/>
          </a:xfrm>
        </p:grpSpPr>
        <p:cxnSp>
          <p:nvCxnSpPr>
            <p:cNvPr id="10" name="Connecteur droit 9">
              <a:extLst>
                <a:ext uri="{FF2B5EF4-FFF2-40B4-BE49-F238E27FC236}">
                  <a16:creationId xmlns:a16="http://schemas.microsoft.com/office/drawing/2014/main" id="{DE8E9BEA-E8B7-A658-B77E-BE1D2FC91230}"/>
                </a:ext>
              </a:extLst>
            </p:cNvPr>
            <p:cNvCxnSpPr/>
            <p:nvPr/>
          </p:nvCxnSpPr>
          <p:spPr>
            <a:xfrm>
              <a:off x="2082589" y="2928048"/>
              <a:ext cx="288032" cy="0"/>
            </a:xfrm>
            <a:prstGeom prst="line">
              <a:avLst/>
            </a:prstGeom>
            <a:ln w="28575">
              <a:solidFill>
                <a:srgbClr val="EE720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840CC275-5252-DE91-C7FD-684E0ADD406B}"/>
                </a:ext>
              </a:extLst>
            </p:cNvPr>
            <p:cNvCxnSpPr/>
            <p:nvPr/>
          </p:nvCxnSpPr>
          <p:spPr>
            <a:xfrm>
              <a:off x="2082589" y="3110899"/>
              <a:ext cx="288032" cy="0"/>
            </a:xfrm>
            <a:prstGeom prst="line">
              <a:avLst/>
            </a:prstGeom>
            <a:ln w="28575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10DA469-9C5E-E0C2-E4E1-235B927B093D}"/>
                </a:ext>
              </a:extLst>
            </p:cNvPr>
            <p:cNvSpPr/>
            <p:nvPr/>
          </p:nvSpPr>
          <p:spPr>
            <a:xfrm>
              <a:off x="2383969" y="2785488"/>
              <a:ext cx="300652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dirty="0"/>
                <a:t>Pas de vaccin (n = 270 ; événements = 122)</a:t>
              </a:r>
            </a:p>
            <a:p>
              <a:r>
                <a:rPr lang="fr-FR" sz="1200" dirty="0"/>
                <a:t>Vaccin 4CMenB (n = 274 ; événements = 103)</a:t>
              </a:r>
            </a:p>
          </p:txBody>
        </p:sp>
      </p:grpSp>
      <p:sp>
        <p:nvSpPr>
          <p:cNvPr id="13" name="ZoneTexte 12">
            <a:extLst>
              <a:ext uri="{FF2B5EF4-FFF2-40B4-BE49-F238E27FC236}">
                <a16:creationId xmlns:a16="http://schemas.microsoft.com/office/drawing/2014/main" id="{538A90D2-A747-B7EB-C2B3-6AADA7AD94CB}"/>
              </a:ext>
            </a:extLst>
          </p:cNvPr>
          <p:cNvSpPr txBox="1"/>
          <p:nvPr/>
        </p:nvSpPr>
        <p:spPr>
          <a:xfrm rot="16200000">
            <a:off x="4755363" y="2699029"/>
            <a:ext cx="20690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Probabilité cumulée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C753CAB0-6927-0A35-14F0-D2BCB7318F1E}"/>
              </a:ext>
            </a:extLst>
          </p:cNvPr>
          <p:cNvSpPr txBox="1"/>
          <p:nvPr/>
        </p:nvSpPr>
        <p:spPr>
          <a:xfrm>
            <a:off x="7203723" y="4289862"/>
            <a:ext cx="2436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/>
              <a:t>Mois depuis la randomisation</a:t>
            </a:r>
          </a:p>
        </p:txBody>
      </p:sp>
      <p:graphicFrame>
        <p:nvGraphicFramePr>
          <p:cNvPr id="15" name="Table 200">
            <a:extLst>
              <a:ext uri="{FF2B5EF4-FFF2-40B4-BE49-F238E27FC236}">
                <a16:creationId xmlns:a16="http://schemas.microsoft.com/office/drawing/2014/main" id="{DFCC4CB8-C6AA-5929-13ED-B5C831236688}"/>
              </a:ext>
            </a:extLst>
          </p:cNvPr>
          <p:cNvGraphicFramePr>
            <a:graphicFrameLocks noGrp="1"/>
          </p:cNvGraphicFramePr>
          <p:nvPr/>
        </p:nvGraphicFramePr>
        <p:xfrm>
          <a:off x="6118368" y="4673874"/>
          <a:ext cx="4406202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578">
                  <a:extLst>
                    <a:ext uri="{9D8B030D-6E8A-4147-A177-3AD203B41FA5}">
                      <a16:colId xmlns:a16="http://schemas.microsoft.com/office/drawing/2014/main" val="1193934940"/>
                    </a:ext>
                  </a:extLst>
                </a:gridCol>
                <a:gridCol w="489578">
                  <a:extLst>
                    <a:ext uri="{9D8B030D-6E8A-4147-A177-3AD203B41FA5}">
                      <a16:colId xmlns:a16="http://schemas.microsoft.com/office/drawing/2014/main" val="4287203460"/>
                    </a:ext>
                  </a:extLst>
                </a:gridCol>
                <a:gridCol w="489578">
                  <a:extLst>
                    <a:ext uri="{9D8B030D-6E8A-4147-A177-3AD203B41FA5}">
                      <a16:colId xmlns:a16="http://schemas.microsoft.com/office/drawing/2014/main" val="1387835432"/>
                    </a:ext>
                  </a:extLst>
                </a:gridCol>
                <a:gridCol w="489578">
                  <a:extLst>
                    <a:ext uri="{9D8B030D-6E8A-4147-A177-3AD203B41FA5}">
                      <a16:colId xmlns:a16="http://schemas.microsoft.com/office/drawing/2014/main" val="3485702487"/>
                    </a:ext>
                  </a:extLst>
                </a:gridCol>
                <a:gridCol w="489578">
                  <a:extLst>
                    <a:ext uri="{9D8B030D-6E8A-4147-A177-3AD203B41FA5}">
                      <a16:colId xmlns:a16="http://schemas.microsoft.com/office/drawing/2014/main" val="2682507343"/>
                    </a:ext>
                  </a:extLst>
                </a:gridCol>
                <a:gridCol w="489578">
                  <a:extLst>
                    <a:ext uri="{9D8B030D-6E8A-4147-A177-3AD203B41FA5}">
                      <a16:colId xmlns:a16="http://schemas.microsoft.com/office/drawing/2014/main" val="2293810331"/>
                    </a:ext>
                  </a:extLst>
                </a:gridCol>
                <a:gridCol w="489578">
                  <a:extLst>
                    <a:ext uri="{9D8B030D-6E8A-4147-A177-3AD203B41FA5}">
                      <a16:colId xmlns:a16="http://schemas.microsoft.com/office/drawing/2014/main" val="1221691034"/>
                    </a:ext>
                  </a:extLst>
                </a:gridCol>
                <a:gridCol w="489578">
                  <a:extLst>
                    <a:ext uri="{9D8B030D-6E8A-4147-A177-3AD203B41FA5}">
                      <a16:colId xmlns:a16="http://schemas.microsoft.com/office/drawing/2014/main" val="2477040044"/>
                    </a:ext>
                  </a:extLst>
                </a:gridCol>
                <a:gridCol w="489578">
                  <a:extLst>
                    <a:ext uri="{9D8B030D-6E8A-4147-A177-3AD203B41FA5}">
                      <a16:colId xmlns:a16="http://schemas.microsoft.com/office/drawing/2014/main" val="3182990497"/>
                    </a:ext>
                  </a:extLst>
                </a:gridCol>
              </a:tblGrid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270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234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194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131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5064276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257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251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212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159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105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755698"/>
                  </a:ext>
                </a:extLst>
              </a:tr>
            </a:tbl>
          </a:graphicData>
        </a:graphic>
      </p:graphicFrame>
      <p:sp>
        <p:nvSpPr>
          <p:cNvPr id="16" name="ZoneTexte 15">
            <a:extLst>
              <a:ext uri="{FF2B5EF4-FFF2-40B4-BE49-F238E27FC236}">
                <a16:creationId xmlns:a16="http://schemas.microsoft.com/office/drawing/2014/main" id="{07C0F51E-2755-6F8E-CF9F-E1287100EBF3}"/>
              </a:ext>
            </a:extLst>
          </p:cNvPr>
          <p:cNvSpPr txBox="1"/>
          <p:nvPr/>
        </p:nvSpPr>
        <p:spPr>
          <a:xfrm>
            <a:off x="5751216" y="4445232"/>
            <a:ext cx="80021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/>
              <a:t>Patients (n)</a:t>
            </a:r>
          </a:p>
        </p:txBody>
      </p: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C0006DDC-A324-D5EF-0460-FCCE7F24F364}"/>
              </a:ext>
            </a:extLst>
          </p:cNvPr>
          <p:cNvCxnSpPr/>
          <p:nvPr/>
        </p:nvCxnSpPr>
        <p:spPr>
          <a:xfrm>
            <a:off x="5845577" y="4923007"/>
            <a:ext cx="288032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78E206A2-EF20-86E8-AFBD-C0B12A9B986E}"/>
              </a:ext>
            </a:extLst>
          </p:cNvPr>
          <p:cNvCxnSpPr/>
          <p:nvPr/>
        </p:nvCxnSpPr>
        <p:spPr>
          <a:xfrm>
            <a:off x="5842449" y="4762161"/>
            <a:ext cx="288032" cy="0"/>
          </a:xfrm>
          <a:prstGeom prst="line">
            <a:avLst/>
          </a:prstGeom>
          <a:ln w="28575">
            <a:solidFill>
              <a:srgbClr val="EE72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1">
            <a:extLst>
              <a:ext uri="{FF2B5EF4-FFF2-40B4-BE49-F238E27FC236}">
                <a16:creationId xmlns:a16="http://schemas.microsoft.com/office/drawing/2014/main" id="{ED31AFFC-D958-E313-D6F0-8C455A5E4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5597" y="3260074"/>
            <a:ext cx="148029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altLang="fr-FR" sz="1200" b="1" dirty="0">
                <a:cs typeface="Arial" panose="020B0604020202020204" pitchFamily="34" charset="0"/>
              </a:rPr>
              <a:t>HR ajusté = 0,78 ;</a:t>
            </a:r>
            <a:br>
              <a:rPr lang="fr-FR" altLang="fr-FR" sz="1200" b="1" dirty="0">
                <a:cs typeface="Arial" panose="020B0604020202020204" pitchFamily="34" charset="0"/>
              </a:rPr>
            </a:br>
            <a:r>
              <a:rPr lang="fr-FR" altLang="fr-FR" sz="1200" b="1" dirty="0">
                <a:cs typeface="Arial" panose="020B0604020202020204" pitchFamily="34" charset="0"/>
              </a:rPr>
              <a:t>IC</a:t>
            </a:r>
            <a:r>
              <a:rPr lang="fr-FR" altLang="fr-FR" sz="1200" b="1" baseline="-25000" dirty="0">
                <a:cs typeface="Arial" panose="020B0604020202020204" pitchFamily="34" charset="0"/>
              </a:rPr>
              <a:t>95 </a:t>
            </a:r>
            <a:r>
              <a:rPr lang="fr-FR" altLang="fr-FR" sz="1200" b="1" dirty="0">
                <a:cs typeface="Arial" panose="020B0604020202020204" pitchFamily="34" charset="0"/>
              </a:rPr>
              <a:t>: 0,60-1,01 ; </a:t>
            </a:r>
            <a:br>
              <a:rPr lang="fr-FR" altLang="fr-FR" sz="1200" b="1" dirty="0">
                <a:cs typeface="Arial" panose="020B0604020202020204" pitchFamily="34" charset="0"/>
              </a:rPr>
            </a:br>
            <a:r>
              <a:rPr lang="fr-FR" altLang="fr-FR" sz="1200" b="1" dirty="0">
                <a:cs typeface="Arial" panose="020B0604020202020204" pitchFamily="34" charset="0"/>
              </a:rPr>
              <a:t>p = </a:t>
            </a:r>
            <a:r>
              <a:rPr lang="fr-FR" sz="1200" b="1" dirty="0"/>
              <a:t>0,061</a:t>
            </a:r>
            <a:endParaRPr lang="fr-FR" altLang="fr-FR" sz="1200" b="1" dirty="0">
              <a:cs typeface="Arial" panose="020B0604020202020204" pitchFamily="34" charset="0"/>
            </a:endParaRPr>
          </a:p>
        </p:txBody>
      </p:sp>
      <p:sp>
        <p:nvSpPr>
          <p:cNvPr id="27" name="Forme libre : forme 26">
            <a:extLst>
              <a:ext uri="{FF2B5EF4-FFF2-40B4-BE49-F238E27FC236}">
                <a16:creationId xmlns:a16="http://schemas.microsoft.com/office/drawing/2014/main" id="{CAF366CE-DBED-646D-C15F-375B1CE5F6CF}"/>
              </a:ext>
            </a:extLst>
          </p:cNvPr>
          <p:cNvSpPr/>
          <p:nvPr/>
        </p:nvSpPr>
        <p:spPr>
          <a:xfrm>
            <a:off x="6707973" y="2460934"/>
            <a:ext cx="3305974" cy="1483776"/>
          </a:xfrm>
          <a:custGeom>
            <a:avLst/>
            <a:gdLst>
              <a:gd name="connsiteX0" fmla="*/ 0 w 3305974"/>
              <a:gd name="connsiteY0" fmla="*/ 1483777 h 1483776"/>
              <a:gd name="connsiteX1" fmla="*/ 15342 w 3305974"/>
              <a:gd name="connsiteY1" fmla="*/ 1483777 h 1483776"/>
              <a:gd name="connsiteX2" fmla="*/ 15342 w 3305974"/>
              <a:gd name="connsiteY2" fmla="*/ 1475028 h 1483776"/>
              <a:gd name="connsiteX3" fmla="*/ 38800 w 3305974"/>
              <a:gd name="connsiteY3" fmla="*/ 1475028 h 1483776"/>
              <a:gd name="connsiteX4" fmla="*/ 38800 w 3305974"/>
              <a:gd name="connsiteY4" fmla="*/ 1467167 h 1483776"/>
              <a:gd name="connsiteX5" fmla="*/ 53889 w 3305974"/>
              <a:gd name="connsiteY5" fmla="*/ 1467167 h 1483776"/>
              <a:gd name="connsiteX6" fmla="*/ 53889 w 3305974"/>
              <a:gd name="connsiteY6" fmla="*/ 1460827 h 1483776"/>
              <a:gd name="connsiteX7" fmla="*/ 76459 w 3305974"/>
              <a:gd name="connsiteY7" fmla="*/ 1460827 h 1483776"/>
              <a:gd name="connsiteX8" fmla="*/ 76459 w 3305974"/>
              <a:gd name="connsiteY8" fmla="*/ 1443329 h 1483776"/>
              <a:gd name="connsiteX9" fmla="*/ 84447 w 3305974"/>
              <a:gd name="connsiteY9" fmla="*/ 1443329 h 1483776"/>
              <a:gd name="connsiteX10" fmla="*/ 84447 w 3305974"/>
              <a:gd name="connsiteY10" fmla="*/ 1423802 h 1483776"/>
              <a:gd name="connsiteX11" fmla="*/ 112722 w 3305974"/>
              <a:gd name="connsiteY11" fmla="*/ 1423802 h 1483776"/>
              <a:gd name="connsiteX12" fmla="*/ 112722 w 3305974"/>
              <a:gd name="connsiteY12" fmla="*/ 1395273 h 1483776"/>
              <a:gd name="connsiteX13" fmla="*/ 122359 w 3305974"/>
              <a:gd name="connsiteY13" fmla="*/ 1395273 h 1483776"/>
              <a:gd name="connsiteX14" fmla="*/ 122359 w 3305974"/>
              <a:gd name="connsiteY14" fmla="*/ 1381325 h 1483776"/>
              <a:gd name="connsiteX15" fmla="*/ 122359 w 3305974"/>
              <a:gd name="connsiteY15" fmla="*/ 1356219 h 1483776"/>
              <a:gd name="connsiteX16" fmla="*/ 131615 w 3305974"/>
              <a:gd name="connsiteY16" fmla="*/ 1356219 h 1483776"/>
              <a:gd name="connsiteX17" fmla="*/ 131615 w 3305974"/>
              <a:gd name="connsiteY17" fmla="*/ 1343032 h 1483776"/>
              <a:gd name="connsiteX18" fmla="*/ 136687 w 3305974"/>
              <a:gd name="connsiteY18" fmla="*/ 1343032 h 1483776"/>
              <a:gd name="connsiteX19" fmla="*/ 136687 w 3305974"/>
              <a:gd name="connsiteY19" fmla="*/ 1329592 h 1483776"/>
              <a:gd name="connsiteX20" fmla="*/ 143788 w 3305974"/>
              <a:gd name="connsiteY20" fmla="*/ 1329592 h 1483776"/>
              <a:gd name="connsiteX21" fmla="*/ 143788 w 3305974"/>
              <a:gd name="connsiteY21" fmla="*/ 1309431 h 1483776"/>
              <a:gd name="connsiteX22" fmla="*/ 151649 w 3305974"/>
              <a:gd name="connsiteY22" fmla="*/ 1309431 h 1483776"/>
              <a:gd name="connsiteX23" fmla="*/ 151649 w 3305974"/>
              <a:gd name="connsiteY23" fmla="*/ 1263531 h 1483776"/>
              <a:gd name="connsiteX24" fmla="*/ 176882 w 3305974"/>
              <a:gd name="connsiteY24" fmla="*/ 1263531 h 1483776"/>
              <a:gd name="connsiteX25" fmla="*/ 176882 w 3305974"/>
              <a:gd name="connsiteY25" fmla="*/ 1246794 h 1483776"/>
              <a:gd name="connsiteX26" fmla="*/ 188927 w 3305974"/>
              <a:gd name="connsiteY26" fmla="*/ 1246794 h 1483776"/>
              <a:gd name="connsiteX27" fmla="*/ 188927 w 3305974"/>
              <a:gd name="connsiteY27" fmla="*/ 1238045 h 1483776"/>
              <a:gd name="connsiteX28" fmla="*/ 196535 w 3305974"/>
              <a:gd name="connsiteY28" fmla="*/ 1238045 h 1483776"/>
              <a:gd name="connsiteX29" fmla="*/ 196535 w 3305974"/>
              <a:gd name="connsiteY29" fmla="*/ 1218518 h 1483776"/>
              <a:gd name="connsiteX30" fmla="*/ 208074 w 3305974"/>
              <a:gd name="connsiteY30" fmla="*/ 1218518 h 1483776"/>
              <a:gd name="connsiteX31" fmla="*/ 208074 w 3305974"/>
              <a:gd name="connsiteY31" fmla="*/ 1209135 h 1483776"/>
              <a:gd name="connsiteX32" fmla="*/ 224938 w 3305974"/>
              <a:gd name="connsiteY32" fmla="*/ 1209135 h 1483776"/>
              <a:gd name="connsiteX33" fmla="*/ 224938 w 3305974"/>
              <a:gd name="connsiteY33" fmla="*/ 1198738 h 1483776"/>
              <a:gd name="connsiteX34" fmla="*/ 234321 w 3305974"/>
              <a:gd name="connsiteY34" fmla="*/ 1198738 h 1483776"/>
              <a:gd name="connsiteX35" fmla="*/ 234321 w 3305974"/>
              <a:gd name="connsiteY35" fmla="*/ 1189228 h 1483776"/>
              <a:gd name="connsiteX36" fmla="*/ 264879 w 3305974"/>
              <a:gd name="connsiteY36" fmla="*/ 1189228 h 1483776"/>
              <a:gd name="connsiteX37" fmla="*/ 264879 w 3305974"/>
              <a:gd name="connsiteY37" fmla="*/ 1165517 h 1483776"/>
              <a:gd name="connsiteX38" fmla="*/ 320796 w 3305974"/>
              <a:gd name="connsiteY38" fmla="*/ 1165517 h 1483776"/>
              <a:gd name="connsiteX39" fmla="*/ 327136 w 3305974"/>
              <a:gd name="connsiteY39" fmla="*/ 1165517 h 1483776"/>
              <a:gd name="connsiteX40" fmla="*/ 327136 w 3305974"/>
              <a:gd name="connsiteY40" fmla="*/ 1155119 h 1483776"/>
              <a:gd name="connsiteX41" fmla="*/ 338167 w 3305974"/>
              <a:gd name="connsiteY41" fmla="*/ 1155119 h 1483776"/>
              <a:gd name="connsiteX42" fmla="*/ 338167 w 3305974"/>
              <a:gd name="connsiteY42" fmla="*/ 1145737 h 1483776"/>
              <a:gd name="connsiteX43" fmla="*/ 467246 w 3305974"/>
              <a:gd name="connsiteY43" fmla="*/ 1145737 h 1483776"/>
              <a:gd name="connsiteX44" fmla="*/ 467246 w 3305974"/>
              <a:gd name="connsiteY44" fmla="*/ 1139524 h 1483776"/>
              <a:gd name="connsiteX45" fmla="*/ 522783 w 3305974"/>
              <a:gd name="connsiteY45" fmla="*/ 1139524 h 1483776"/>
              <a:gd name="connsiteX46" fmla="*/ 522783 w 3305974"/>
              <a:gd name="connsiteY46" fmla="*/ 1129507 h 1483776"/>
              <a:gd name="connsiteX47" fmla="*/ 542057 w 3305974"/>
              <a:gd name="connsiteY47" fmla="*/ 1129507 h 1483776"/>
              <a:gd name="connsiteX48" fmla="*/ 542057 w 3305974"/>
              <a:gd name="connsiteY48" fmla="*/ 1118475 h 1483776"/>
              <a:gd name="connsiteX49" fmla="*/ 556892 w 3305974"/>
              <a:gd name="connsiteY49" fmla="*/ 1118475 h 1483776"/>
              <a:gd name="connsiteX50" fmla="*/ 556892 w 3305974"/>
              <a:gd name="connsiteY50" fmla="*/ 1111121 h 1483776"/>
              <a:gd name="connsiteX51" fmla="*/ 575404 w 3305974"/>
              <a:gd name="connsiteY51" fmla="*/ 1111121 h 1483776"/>
              <a:gd name="connsiteX52" fmla="*/ 575404 w 3305974"/>
              <a:gd name="connsiteY52" fmla="*/ 1104020 h 1483776"/>
              <a:gd name="connsiteX53" fmla="*/ 583266 w 3305974"/>
              <a:gd name="connsiteY53" fmla="*/ 1104020 h 1483776"/>
              <a:gd name="connsiteX54" fmla="*/ 583266 w 3305974"/>
              <a:gd name="connsiteY54" fmla="*/ 1082465 h 1483776"/>
              <a:gd name="connsiteX55" fmla="*/ 595818 w 3305974"/>
              <a:gd name="connsiteY55" fmla="*/ 1082465 h 1483776"/>
              <a:gd name="connsiteX56" fmla="*/ 595818 w 3305974"/>
              <a:gd name="connsiteY56" fmla="*/ 1077900 h 1483776"/>
              <a:gd name="connsiteX57" fmla="*/ 606469 w 3305974"/>
              <a:gd name="connsiteY57" fmla="*/ 1077900 h 1483776"/>
              <a:gd name="connsiteX58" fmla="*/ 606469 w 3305974"/>
              <a:gd name="connsiteY58" fmla="*/ 1051653 h 1483776"/>
              <a:gd name="connsiteX59" fmla="*/ 625743 w 3305974"/>
              <a:gd name="connsiteY59" fmla="*/ 1051653 h 1483776"/>
              <a:gd name="connsiteX60" fmla="*/ 625743 w 3305974"/>
              <a:gd name="connsiteY60" fmla="*/ 1038466 h 1483776"/>
              <a:gd name="connsiteX61" fmla="*/ 631575 w 3305974"/>
              <a:gd name="connsiteY61" fmla="*/ 1038466 h 1483776"/>
              <a:gd name="connsiteX62" fmla="*/ 631575 w 3305974"/>
              <a:gd name="connsiteY62" fmla="*/ 1020461 h 1483776"/>
              <a:gd name="connsiteX63" fmla="*/ 637154 w 3305974"/>
              <a:gd name="connsiteY63" fmla="*/ 1020461 h 1483776"/>
              <a:gd name="connsiteX64" fmla="*/ 637154 w 3305974"/>
              <a:gd name="connsiteY64" fmla="*/ 1006640 h 1483776"/>
              <a:gd name="connsiteX65" fmla="*/ 675447 w 3305974"/>
              <a:gd name="connsiteY65" fmla="*/ 1006640 h 1483776"/>
              <a:gd name="connsiteX66" fmla="*/ 675447 w 3305974"/>
              <a:gd name="connsiteY66" fmla="*/ 986733 h 1483776"/>
              <a:gd name="connsiteX67" fmla="*/ 684449 w 3305974"/>
              <a:gd name="connsiteY67" fmla="*/ 986733 h 1483776"/>
              <a:gd name="connsiteX68" fmla="*/ 684449 w 3305974"/>
              <a:gd name="connsiteY68" fmla="*/ 977604 h 1483776"/>
              <a:gd name="connsiteX69" fmla="*/ 691423 w 3305974"/>
              <a:gd name="connsiteY69" fmla="*/ 977604 h 1483776"/>
              <a:gd name="connsiteX70" fmla="*/ 691423 w 3305974"/>
              <a:gd name="connsiteY70" fmla="*/ 972405 h 1483776"/>
              <a:gd name="connsiteX71" fmla="*/ 713359 w 3305974"/>
              <a:gd name="connsiteY71" fmla="*/ 972405 h 1483776"/>
              <a:gd name="connsiteX72" fmla="*/ 713359 w 3305974"/>
              <a:gd name="connsiteY72" fmla="*/ 938804 h 1483776"/>
              <a:gd name="connsiteX73" fmla="*/ 719445 w 3305974"/>
              <a:gd name="connsiteY73" fmla="*/ 938804 h 1483776"/>
              <a:gd name="connsiteX74" fmla="*/ 719445 w 3305974"/>
              <a:gd name="connsiteY74" fmla="*/ 915220 h 1483776"/>
              <a:gd name="connsiteX75" fmla="*/ 744298 w 3305974"/>
              <a:gd name="connsiteY75" fmla="*/ 915220 h 1483776"/>
              <a:gd name="connsiteX76" fmla="*/ 744298 w 3305974"/>
              <a:gd name="connsiteY76" fmla="*/ 905330 h 1483776"/>
              <a:gd name="connsiteX77" fmla="*/ 754061 w 3305974"/>
              <a:gd name="connsiteY77" fmla="*/ 905330 h 1483776"/>
              <a:gd name="connsiteX78" fmla="*/ 754061 w 3305974"/>
              <a:gd name="connsiteY78" fmla="*/ 894679 h 1483776"/>
              <a:gd name="connsiteX79" fmla="*/ 770164 w 3305974"/>
              <a:gd name="connsiteY79" fmla="*/ 894679 h 1483776"/>
              <a:gd name="connsiteX80" fmla="*/ 770164 w 3305974"/>
              <a:gd name="connsiteY80" fmla="*/ 881872 h 1483776"/>
              <a:gd name="connsiteX81" fmla="*/ 822658 w 3305974"/>
              <a:gd name="connsiteY81" fmla="*/ 881872 h 1483776"/>
              <a:gd name="connsiteX82" fmla="*/ 822658 w 3305974"/>
              <a:gd name="connsiteY82" fmla="*/ 871094 h 1483776"/>
              <a:gd name="connsiteX83" fmla="*/ 856766 w 3305974"/>
              <a:gd name="connsiteY83" fmla="*/ 871094 h 1483776"/>
              <a:gd name="connsiteX84" fmla="*/ 856766 w 3305974"/>
              <a:gd name="connsiteY84" fmla="*/ 856259 h 1483776"/>
              <a:gd name="connsiteX85" fmla="*/ 950089 w 3305974"/>
              <a:gd name="connsiteY85" fmla="*/ 856259 h 1483776"/>
              <a:gd name="connsiteX86" fmla="*/ 950089 w 3305974"/>
              <a:gd name="connsiteY86" fmla="*/ 848398 h 1483776"/>
              <a:gd name="connsiteX87" fmla="*/ 978999 w 3305974"/>
              <a:gd name="connsiteY87" fmla="*/ 848398 h 1483776"/>
              <a:gd name="connsiteX88" fmla="*/ 978999 w 3305974"/>
              <a:gd name="connsiteY88" fmla="*/ 832548 h 1483776"/>
              <a:gd name="connsiteX89" fmla="*/ 1013614 w 3305974"/>
              <a:gd name="connsiteY89" fmla="*/ 832548 h 1483776"/>
              <a:gd name="connsiteX90" fmla="*/ 1013614 w 3305974"/>
              <a:gd name="connsiteY90" fmla="*/ 823039 h 1483776"/>
              <a:gd name="connsiteX91" fmla="*/ 1042651 w 3305974"/>
              <a:gd name="connsiteY91" fmla="*/ 823039 h 1483776"/>
              <a:gd name="connsiteX92" fmla="*/ 1042651 w 3305974"/>
              <a:gd name="connsiteY92" fmla="*/ 815811 h 1483776"/>
              <a:gd name="connsiteX93" fmla="*/ 1074857 w 3305974"/>
              <a:gd name="connsiteY93" fmla="*/ 815811 h 1483776"/>
              <a:gd name="connsiteX94" fmla="*/ 1074857 w 3305974"/>
              <a:gd name="connsiteY94" fmla="*/ 802244 h 1483776"/>
              <a:gd name="connsiteX95" fmla="*/ 1126971 w 3305974"/>
              <a:gd name="connsiteY95" fmla="*/ 802244 h 1483776"/>
              <a:gd name="connsiteX96" fmla="*/ 1126971 w 3305974"/>
              <a:gd name="connsiteY96" fmla="*/ 752286 h 1483776"/>
              <a:gd name="connsiteX97" fmla="*/ 1145990 w 3305974"/>
              <a:gd name="connsiteY97" fmla="*/ 752286 h 1483776"/>
              <a:gd name="connsiteX98" fmla="*/ 1145990 w 3305974"/>
              <a:gd name="connsiteY98" fmla="*/ 741254 h 1483776"/>
              <a:gd name="connsiteX99" fmla="*/ 1159304 w 3305974"/>
              <a:gd name="connsiteY99" fmla="*/ 741254 h 1483776"/>
              <a:gd name="connsiteX100" fmla="*/ 1159304 w 3305974"/>
              <a:gd name="connsiteY100" fmla="*/ 730350 h 1483776"/>
              <a:gd name="connsiteX101" fmla="*/ 1170462 w 3305974"/>
              <a:gd name="connsiteY101" fmla="*/ 730350 h 1483776"/>
              <a:gd name="connsiteX102" fmla="*/ 1170462 w 3305974"/>
              <a:gd name="connsiteY102" fmla="*/ 715388 h 1483776"/>
              <a:gd name="connsiteX103" fmla="*/ 1195314 w 3305974"/>
              <a:gd name="connsiteY103" fmla="*/ 715388 h 1483776"/>
              <a:gd name="connsiteX104" fmla="*/ 1195314 w 3305974"/>
              <a:gd name="connsiteY104" fmla="*/ 707907 h 1483776"/>
              <a:gd name="connsiteX105" fmla="*/ 1277478 w 3305974"/>
              <a:gd name="connsiteY105" fmla="*/ 707907 h 1483776"/>
              <a:gd name="connsiteX106" fmla="*/ 1277478 w 3305974"/>
              <a:gd name="connsiteY106" fmla="*/ 696622 h 1483776"/>
              <a:gd name="connsiteX107" fmla="*/ 1373464 w 3305974"/>
              <a:gd name="connsiteY107" fmla="*/ 696622 h 1483776"/>
              <a:gd name="connsiteX108" fmla="*/ 1373464 w 3305974"/>
              <a:gd name="connsiteY108" fmla="*/ 683816 h 1483776"/>
              <a:gd name="connsiteX109" fmla="*/ 1397682 w 3305974"/>
              <a:gd name="connsiteY109" fmla="*/ 683816 h 1483776"/>
              <a:gd name="connsiteX110" fmla="*/ 1397682 w 3305974"/>
              <a:gd name="connsiteY110" fmla="*/ 673925 h 1483776"/>
              <a:gd name="connsiteX111" fmla="*/ 1445358 w 3305974"/>
              <a:gd name="connsiteY111" fmla="*/ 673925 h 1483776"/>
              <a:gd name="connsiteX112" fmla="*/ 1445358 w 3305974"/>
              <a:gd name="connsiteY112" fmla="*/ 661753 h 1483776"/>
              <a:gd name="connsiteX113" fmla="*/ 1468434 w 3305974"/>
              <a:gd name="connsiteY113" fmla="*/ 661753 h 1483776"/>
              <a:gd name="connsiteX114" fmla="*/ 1468434 w 3305974"/>
              <a:gd name="connsiteY114" fmla="*/ 637027 h 1483776"/>
              <a:gd name="connsiteX115" fmla="*/ 1514589 w 3305974"/>
              <a:gd name="connsiteY115" fmla="*/ 637027 h 1483776"/>
              <a:gd name="connsiteX116" fmla="*/ 1566575 w 3305974"/>
              <a:gd name="connsiteY116" fmla="*/ 637027 h 1483776"/>
              <a:gd name="connsiteX117" fmla="*/ 1566575 w 3305974"/>
              <a:gd name="connsiteY117" fmla="*/ 622065 h 1483776"/>
              <a:gd name="connsiteX118" fmla="*/ 1632129 w 3305974"/>
              <a:gd name="connsiteY118" fmla="*/ 622065 h 1483776"/>
              <a:gd name="connsiteX119" fmla="*/ 1632129 w 3305974"/>
              <a:gd name="connsiteY119" fmla="*/ 610273 h 1483776"/>
              <a:gd name="connsiteX120" fmla="*/ 1642400 w 3305974"/>
              <a:gd name="connsiteY120" fmla="*/ 610273 h 1483776"/>
              <a:gd name="connsiteX121" fmla="*/ 1642400 w 3305974"/>
              <a:gd name="connsiteY121" fmla="*/ 593790 h 1483776"/>
              <a:gd name="connsiteX122" fmla="*/ 1652163 w 3305974"/>
              <a:gd name="connsiteY122" fmla="*/ 593790 h 1483776"/>
              <a:gd name="connsiteX123" fmla="*/ 1652163 w 3305974"/>
              <a:gd name="connsiteY123" fmla="*/ 583900 h 1483776"/>
              <a:gd name="connsiteX124" fmla="*/ 1681073 w 3305974"/>
              <a:gd name="connsiteY124" fmla="*/ 583900 h 1483776"/>
              <a:gd name="connsiteX125" fmla="*/ 1681073 w 3305974"/>
              <a:gd name="connsiteY125" fmla="*/ 568557 h 1483776"/>
              <a:gd name="connsiteX126" fmla="*/ 1690076 w 3305974"/>
              <a:gd name="connsiteY126" fmla="*/ 568557 h 1483776"/>
              <a:gd name="connsiteX127" fmla="*/ 1690076 w 3305974"/>
              <a:gd name="connsiteY127" fmla="*/ 554736 h 1483776"/>
              <a:gd name="connsiteX128" fmla="*/ 1735976 w 3305974"/>
              <a:gd name="connsiteY128" fmla="*/ 554736 h 1483776"/>
              <a:gd name="connsiteX129" fmla="*/ 1735976 w 3305974"/>
              <a:gd name="connsiteY129" fmla="*/ 541042 h 1483776"/>
              <a:gd name="connsiteX130" fmla="*/ 1760194 w 3305974"/>
              <a:gd name="connsiteY130" fmla="*/ 541042 h 1483776"/>
              <a:gd name="connsiteX131" fmla="*/ 1760194 w 3305974"/>
              <a:gd name="connsiteY131" fmla="*/ 528997 h 1483776"/>
              <a:gd name="connsiteX132" fmla="*/ 1804319 w 3305974"/>
              <a:gd name="connsiteY132" fmla="*/ 528997 h 1483776"/>
              <a:gd name="connsiteX133" fmla="*/ 1804319 w 3305974"/>
              <a:gd name="connsiteY133" fmla="*/ 510738 h 1483776"/>
              <a:gd name="connsiteX134" fmla="*/ 1867718 w 3305974"/>
              <a:gd name="connsiteY134" fmla="*/ 510738 h 1483776"/>
              <a:gd name="connsiteX135" fmla="*/ 1867718 w 3305974"/>
              <a:gd name="connsiteY135" fmla="*/ 498439 h 1483776"/>
              <a:gd name="connsiteX136" fmla="*/ 1924142 w 3305974"/>
              <a:gd name="connsiteY136" fmla="*/ 498439 h 1483776"/>
              <a:gd name="connsiteX137" fmla="*/ 1924142 w 3305974"/>
              <a:gd name="connsiteY137" fmla="*/ 485252 h 1483776"/>
              <a:gd name="connsiteX138" fmla="*/ 1935935 w 3305974"/>
              <a:gd name="connsiteY138" fmla="*/ 485252 h 1483776"/>
              <a:gd name="connsiteX139" fmla="*/ 1935935 w 3305974"/>
              <a:gd name="connsiteY139" fmla="*/ 466232 h 1483776"/>
              <a:gd name="connsiteX140" fmla="*/ 2032300 w 3305974"/>
              <a:gd name="connsiteY140" fmla="*/ 466232 h 1483776"/>
              <a:gd name="connsiteX141" fmla="*/ 2032300 w 3305974"/>
              <a:gd name="connsiteY141" fmla="*/ 451904 h 1483776"/>
              <a:gd name="connsiteX142" fmla="*/ 2090627 w 3305974"/>
              <a:gd name="connsiteY142" fmla="*/ 451904 h 1483776"/>
              <a:gd name="connsiteX143" fmla="*/ 2090627 w 3305974"/>
              <a:gd name="connsiteY143" fmla="*/ 425784 h 1483776"/>
              <a:gd name="connsiteX144" fmla="*/ 2127525 w 3305974"/>
              <a:gd name="connsiteY144" fmla="*/ 425784 h 1483776"/>
              <a:gd name="connsiteX145" fmla="*/ 2127525 w 3305974"/>
              <a:gd name="connsiteY145" fmla="*/ 401946 h 1483776"/>
              <a:gd name="connsiteX146" fmla="*/ 2179385 w 3305974"/>
              <a:gd name="connsiteY146" fmla="*/ 401946 h 1483776"/>
              <a:gd name="connsiteX147" fmla="*/ 2179385 w 3305974"/>
              <a:gd name="connsiteY147" fmla="*/ 382800 h 1483776"/>
              <a:gd name="connsiteX148" fmla="*/ 2213493 w 3305974"/>
              <a:gd name="connsiteY148" fmla="*/ 382800 h 1483776"/>
              <a:gd name="connsiteX149" fmla="*/ 2213493 w 3305974"/>
              <a:gd name="connsiteY149" fmla="*/ 340576 h 1483776"/>
              <a:gd name="connsiteX150" fmla="*/ 2323172 w 3305974"/>
              <a:gd name="connsiteY150" fmla="*/ 340576 h 1483776"/>
              <a:gd name="connsiteX151" fmla="*/ 2323172 w 3305974"/>
              <a:gd name="connsiteY151" fmla="*/ 319528 h 1483776"/>
              <a:gd name="connsiteX152" fmla="*/ 2336740 w 3305974"/>
              <a:gd name="connsiteY152" fmla="*/ 319528 h 1483776"/>
              <a:gd name="connsiteX153" fmla="*/ 2336740 w 3305974"/>
              <a:gd name="connsiteY153" fmla="*/ 303425 h 1483776"/>
              <a:gd name="connsiteX154" fmla="*/ 2531373 w 3305974"/>
              <a:gd name="connsiteY154" fmla="*/ 303425 h 1483776"/>
              <a:gd name="connsiteX155" fmla="*/ 2531373 w 3305974"/>
              <a:gd name="connsiteY155" fmla="*/ 277432 h 1483776"/>
              <a:gd name="connsiteX156" fmla="*/ 2632557 w 3305974"/>
              <a:gd name="connsiteY156" fmla="*/ 277432 h 1483776"/>
              <a:gd name="connsiteX157" fmla="*/ 2632557 w 3305974"/>
              <a:gd name="connsiteY157" fmla="*/ 244718 h 1483776"/>
              <a:gd name="connsiteX158" fmla="*/ 2638262 w 3305974"/>
              <a:gd name="connsiteY158" fmla="*/ 244718 h 1483776"/>
              <a:gd name="connsiteX159" fmla="*/ 2638262 w 3305974"/>
              <a:gd name="connsiteY159" fmla="*/ 214033 h 1483776"/>
              <a:gd name="connsiteX160" fmla="*/ 3195028 w 3305974"/>
              <a:gd name="connsiteY160" fmla="*/ 214033 h 1483776"/>
              <a:gd name="connsiteX161" fmla="*/ 3195028 w 3305974"/>
              <a:gd name="connsiteY161" fmla="*/ 0 h 1483776"/>
              <a:gd name="connsiteX162" fmla="*/ 3305975 w 3305974"/>
              <a:gd name="connsiteY162" fmla="*/ 0 h 14837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3305974" h="1483776">
                <a:moveTo>
                  <a:pt x="0" y="1483777"/>
                </a:moveTo>
                <a:lnTo>
                  <a:pt x="15342" y="1483777"/>
                </a:lnTo>
                <a:lnTo>
                  <a:pt x="15342" y="1475028"/>
                </a:lnTo>
                <a:lnTo>
                  <a:pt x="38800" y="1475028"/>
                </a:lnTo>
                <a:lnTo>
                  <a:pt x="38800" y="1467167"/>
                </a:lnTo>
                <a:lnTo>
                  <a:pt x="53889" y="1467167"/>
                </a:lnTo>
                <a:lnTo>
                  <a:pt x="53889" y="1460827"/>
                </a:lnTo>
                <a:lnTo>
                  <a:pt x="76459" y="1460827"/>
                </a:lnTo>
                <a:lnTo>
                  <a:pt x="76459" y="1443329"/>
                </a:lnTo>
                <a:lnTo>
                  <a:pt x="84447" y="1443329"/>
                </a:lnTo>
                <a:lnTo>
                  <a:pt x="84447" y="1423802"/>
                </a:lnTo>
                <a:lnTo>
                  <a:pt x="112722" y="1423802"/>
                </a:lnTo>
                <a:lnTo>
                  <a:pt x="112722" y="1395273"/>
                </a:lnTo>
                <a:lnTo>
                  <a:pt x="122359" y="1395273"/>
                </a:lnTo>
                <a:lnTo>
                  <a:pt x="122359" y="1381325"/>
                </a:lnTo>
                <a:lnTo>
                  <a:pt x="122359" y="1356219"/>
                </a:lnTo>
                <a:lnTo>
                  <a:pt x="131615" y="1356219"/>
                </a:lnTo>
                <a:lnTo>
                  <a:pt x="131615" y="1343032"/>
                </a:lnTo>
                <a:lnTo>
                  <a:pt x="136687" y="1343032"/>
                </a:lnTo>
                <a:lnTo>
                  <a:pt x="136687" y="1329592"/>
                </a:lnTo>
                <a:lnTo>
                  <a:pt x="143788" y="1329592"/>
                </a:lnTo>
                <a:lnTo>
                  <a:pt x="143788" y="1309431"/>
                </a:lnTo>
                <a:lnTo>
                  <a:pt x="151649" y="1309431"/>
                </a:lnTo>
                <a:lnTo>
                  <a:pt x="151649" y="1263531"/>
                </a:lnTo>
                <a:lnTo>
                  <a:pt x="176882" y="1263531"/>
                </a:lnTo>
                <a:lnTo>
                  <a:pt x="176882" y="1246794"/>
                </a:lnTo>
                <a:lnTo>
                  <a:pt x="188927" y="1246794"/>
                </a:lnTo>
                <a:lnTo>
                  <a:pt x="188927" y="1238045"/>
                </a:lnTo>
                <a:lnTo>
                  <a:pt x="196535" y="1238045"/>
                </a:lnTo>
                <a:lnTo>
                  <a:pt x="196535" y="1218518"/>
                </a:lnTo>
                <a:lnTo>
                  <a:pt x="208074" y="1218518"/>
                </a:lnTo>
                <a:lnTo>
                  <a:pt x="208074" y="1209135"/>
                </a:lnTo>
                <a:lnTo>
                  <a:pt x="224938" y="1209135"/>
                </a:lnTo>
                <a:lnTo>
                  <a:pt x="224938" y="1198738"/>
                </a:lnTo>
                <a:lnTo>
                  <a:pt x="234321" y="1198738"/>
                </a:lnTo>
                <a:lnTo>
                  <a:pt x="234321" y="1189228"/>
                </a:lnTo>
                <a:lnTo>
                  <a:pt x="264879" y="1189228"/>
                </a:lnTo>
                <a:lnTo>
                  <a:pt x="264879" y="1165517"/>
                </a:lnTo>
                <a:lnTo>
                  <a:pt x="320796" y="1165517"/>
                </a:lnTo>
                <a:lnTo>
                  <a:pt x="327136" y="1165517"/>
                </a:lnTo>
                <a:lnTo>
                  <a:pt x="327136" y="1155119"/>
                </a:lnTo>
                <a:lnTo>
                  <a:pt x="338167" y="1155119"/>
                </a:lnTo>
                <a:lnTo>
                  <a:pt x="338167" y="1145737"/>
                </a:lnTo>
                <a:lnTo>
                  <a:pt x="467246" y="1145737"/>
                </a:lnTo>
                <a:lnTo>
                  <a:pt x="467246" y="1139524"/>
                </a:lnTo>
                <a:lnTo>
                  <a:pt x="522783" y="1139524"/>
                </a:lnTo>
                <a:lnTo>
                  <a:pt x="522783" y="1129507"/>
                </a:lnTo>
                <a:lnTo>
                  <a:pt x="542057" y="1129507"/>
                </a:lnTo>
                <a:lnTo>
                  <a:pt x="542057" y="1118475"/>
                </a:lnTo>
                <a:lnTo>
                  <a:pt x="556892" y="1118475"/>
                </a:lnTo>
                <a:lnTo>
                  <a:pt x="556892" y="1111121"/>
                </a:lnTo>
                <a:lnTo>
                  <a:pt x="575404" y="1111121"/>
                </a:lnTo>
                <a:lnTo>
                  <a:pt x="575404" y="1104020"/>
                </a:lnTo>
                <a:lnTo>
                  <a:pt x="583266" y="1104020"/>
                </a:lnTo>
                <a:lnTo>
                  <a:pt x="583266" y="1082465"/>
                </a:lnTo>
                <a:lnTo>
                  <a:pt x="595818" y="1082465"/>
                </a:lnTo>
                <a:lnTo>
                  <a:pt x="595818" y="1077900"/>
                </a:lnTo>
                <a:lnTo>
                  <a:pt x="606469" y="1077900"/>
                </a:lnTo>
                <a:lnTo>
                  <a:pt x="606469" y="1051653"/>
                </a:lnTo>
                <a:lnTo>
                  <a:pt x="625743" y="1051653"/>
                </a:lnTo>
                <a:lnTo>
                  <a:pt x="625743" y="1038466"/>
                </a:lnTo>
                <a:lnTo>
                  <a:pt x="631575" y="1038466"/>
                </a:lnTo>
                <a:lnTo>
                  <a:pt x="631575" y="1020461"/>
                </a:lnTo>
                <a:lnTo>
                  <a:pt x="637154" y="1020461"/>
                </a:lnTo>
                <a:lnTo>
                  <a:pt x="637154" y="1006640"/>
                </a:lnTo>
                <a:lnTo>
                  <a:pt x="675447" y="1006640"/>
                </a:lnTo>
                <a:lnTo>
                  <a:pt x="675447" y="986733"/>
                </a:lnTo>
                <a:lnTo>
                  <a:pt x="684449" y="986733"/>
                </a:lnTo>
                <a:lnTo>
                  <a:pt x="684449" y="977604"/>
                </a:lnTo>
                <a:lnTo>
                  <a:pt x="691423" y="977604"/>
                </a:lnTo>
                <a:lnTo>
                  <a:pt x="691423" y="972405"/>
                </a:lnTo>
                <a:lnTo>
                  <a:pt x="713359" y="972405"/>
                </a:lnTo>
                <a:lnTo>
                  <a:pt x="713359" y="938804"/>
                </a:lnTo>
                <a:lnTo>
                  <a:pt x="719445" y="938804"/>
                </a:lnTo>
                <a:lnTo>
                  <a:pt x="719445" y="915220"/>
                </a:lnTo>
                <a:lnTo>
                  <a:pt x="744298" y="915220"/>
                </a:lnTo>
                <a:lnTo>
                  <a:pt x="744298" y="905330"/>
                </a:lnTo>
                <a:lnTo>
                  <a:pt x="754061" y="905330"/>
                </a:lnTo>
                <a:lnTo>
                  <a:pt x="754061" y="894679"/>
                </a:lnTo>
                <a:lnTo>
                  <a:pt x="770164" y="894679"/>
                </a:lnTo>
                <a:lnTo>
                  <a:pt x="770164" y="881872"/>
                </a:lnTo>
                <a:lnTo>
                  <a:pt x="822658" y="881872"/>
                </a:lnTo>
                <a:lnTo>
                  <a:pt x="822658" y="871094"/>
                </a:lnTo>
                <a:lnTo>
                  <a:pt x="856766" y="871094"/>
                </a:lnTo>
                <a:lnTo>
                  <a:pt x="856766" y="856259"/>
                </a:lnTo>
                <a:lnTo>
                  <a:pt x="950089" y="856259"/>
                </a:lnTo>
                <a:lnTo>
                  <a:pt x="950089" y="848398"/>
                </a:lnTo>
                <a:lnTo>
                  <a:pt x="978999" y="848398"/>
                </a:lnTo>
                <a:lnTo>
                  <a:pt x="978999" y="832548"/>
                </a:lnTo>
                <a:lnTo>
                  <a:pt x="1013614" y="832548"/>
                </a:lnTo>
                <a:lnTo>
                  <a:pt x="1013614" y="823039"/>
                </a:lnTo>
                <a:lnTo>
                  <a:pt x="1042651" y="823039"/>
                </a:lnTo>
                <a:lnTo>
                  <a:pt x="1042651" y="815811"/>
                </a:lnTo>
                <a:lnTo>
                  <a:pt x="1074857" y="815811"/>
                </a:lnTo>
                <a:lnTo>
                  <a:pt x="1074857" y="802244"/>
                </a:lnTo>
                <a:lnTo>
                  <a:pt x="1126971" y="802244"/>
                </a:lnTo>
                <a:lnTo>
                  <a:pt x="1126971" y="752286"/>
                </a:lnTo>
                <a:lnTo>
                  <a:pt x="1145990" y="752286"/>
                </a:lnTo>
                <a:lnTo>
                  <a:pt x="1145990" y="741254"/>
                </a:lnTo>
                <a:lnTo>
                  <a:pt x="1159304" y="741254"/>
                </a:lnTo>
                <a:lnTo>
                  <a:pt x="1159304" y="730350"/>
                </a:lnTo>
                <a:lnTo>
                  <a:pt x="1170462" y="730350"/>
                </a:lnTo>
                <a:lnTo>
                  <a:pt x="1170462" y="715388"/>
                </a:lnTo>
                <a:lnTo>
                  <a:pt x="1195314" y="715388"/>
                </a:lnTo>
                <a:lnTo>
                  <a:pt x="1195314" y="707907"/>
                </a:lnTo>
                <a:lnTo>
                  <a:pt x="1277478" y="707907"/>
                </a:lnTo>
                <a:lnTo>
                  <a:pt x="1277478" y="696622"/>
                </a:lnTo>
                <a:lnTo>
                  <a:pt x="1373464" y="696622"/>
                </a:lnTo>
                <a:lnTo>
                  <a:pt x="1373464" y="683816"/>
                </a:lnTo>
                <a:lnTo>
                  <a:pt x="1397682" y="683816"/>
                </a:lnTo>
                <a:lnTo>
                  <a:pt x="1397682" y="673925"/>
                </a:lnTo>
                <a:lnTo>
                  <a:pt x="1445358" y="673925"/>
                </a:lnTo>
                <a:lnTo>
                  <a:pt x="1445358" y="661753"/>
                </a:lnTo>
                <a:lnTo>
                  <a:pt x="1468434" y="661753"/>
                </a:lnTo>
                <a:lnTo>
                  <a:pt x="1468434" y="637027"/>
                </a:lnTo>
                <a:lnTo>
                  <a:pt x="1514589" y="637027"/>
                </a:lnTo>
                <a:lnTo>
                  <a:pt x="1566575" y="637027"/>
                </a:lnTo>
                <a:lnTo>
                  <a:pt x="1566575" y="622065"/>
                </a:lnTo>
                <a:lnTo>
                  <a:pt x="1632129" y="622065"/>
                </a:lnTo>
                <a:lnTo>
                  <a:pt x="1632129" y="610273"/>
                </a:lnTo>
                <a:lnTo>
                  <a:pt x="1642400" y="610273"/>
                </a:lnTo>
                <a:lnTo>
                  <a:pt x="1642400" y="593790"/>
                </a:lnTo>
                <a:lnTo>
                  <a:pt x="1652163" y="593790"/>
                </a:lnTo>
                <a:lnTo>
                  <a:pt x="1652163" y="583900"/>
                </a:lnTo>
                <a:lnTo>
                  <a:pt x="1681073" y="583900"/>
                </a:lnTo>
                <a:lnTo>
                  <a:pt x="1681073" y="568557"/>
                </a:lnTo>
                <a:lnTo>
                  <a:pt x="1690076" y="568557"/>
                </a:lnTo>
                <a:lnTo>
                  <a:pt x="1690076" y="554736"/>
                </a:lnTo>
                <a:lnTo>
                  <a:pt x="1735976" y="554736"/>
                </a:lnTo>
                <a:lnTo>
                  <a:pt x="1735976" y="541042"/>
                </a:lnTo>
                <a:lnTo>
                  <a:pt x="1760194" y="541042"/>
                </a:lnTo>
                <a:lnTo>
                  <a:pt x="1760194" y="528997"/>
                </a:lnTo>
                <a:lnTo>
                  <a:pt x="1804319" y="528997"/>
                </a:lnTo>
                <a:lnTo>
                  <a:pt x="1804319" y="510738"/>
                </a:lnTo>
                <a:lnTo>
                  <a:pt x="1867718" y="510738"/>
                </a:lnTo>
                <a:lnTo>
                  <a:pt x="1867718" y="498439"/>
                </a:lnTo>
                <a:lnTo>
                  <a:pt x="1924142" y="498439"/>
                </a:lnTo>
                <a:lnTo>
                  <a:pt x="1924142" y="485252"/>
                </a:lnTo>
                <a:lnTo>
                  <a:pt x="1935935" y="485252"/>
                </a:lnTo>
                <a:lnTo>
                  <a:pt x="1935935" y="466232"/>
                </a:lnTo>
                <a:lnTo>
                  <a:pt x="2032300" y="466232"/>
                </a:lnTo>
                <a:lnTo>
                  <a:pt x="2032300" y="451904"/>
                </a:lnTo>
                <a:lnTo>
                  <a:pt x="2090627" y="451904"/>
                </a:lnTo>
                <a:lnTo>
                  <a:pt x="2090627" y="425784"/>
                </a:lnTo>
                <a:lnTo>
                  <a:pt x="2127525" y="425784"/>
                </a:lnTo>
                <a:lnTo>
                  <a:pt x="2127525" y="401946"/>
                </a:lnTo>
                <a:lnTo>
                  <a:pt x="2179385" y="401946"/>
                </a:lnTo>
                <a:lnTo>
                  <a:pt x="2179385" y="382800"/>
                </a:lnTo>
                <a:lnTo>
                  <a:pt x="2213493" y="382800"/>
                </a:lnTo>
                <a:lnTo>
                  <a:pt x="2213493" y="340576"/>
                </a:lnTo>
                <a:lnTo>
                  <a:pt x="2323172" y="340576"/>
                </a:lnTo>
                <a:lnTo>
                  <a:pt x="2323172" y="319528"/>
                </a:lnTo>
                <a:lnTo>
                  <a:pt x="2336740" y="319528"/>
                </a:lnTo>
                <a:lnTo>
                  <a:pt x="2336740" y="303425"/>
                </a:lnTo>
                <a:lnTo>
                  <a:pt x="2531373" y="303425"/>
                </a:lnTo>
                <a:lnTo>
                  <a:pt x="2531373" y="277432"/>
                </a:lnTo>
                <a:lnTo>
                  <a:pt x="2632557" y="277432"/>
                </a:lnTo>
                <a:lnTo>
                  <a:pt x="2632557" y="244718"/>
                </a:lnTo>
                <a:lnTo>
                  <a:pt x="2638262" y="244718"/>
                </a:lnTo>
                <a:lnTo>
                  <a:pt x="2638262" y="214033"/>
                </a:lnTo>
                <a:lnTo>
                  <a:pt x="3195028" y="214033"/>
                </a:lnTo>
                <a:lnTo>
                  <a:pt x="3195028" y="0"/>
                </a:lnTo>
                <a:lnTo>
                  <a:pt x="3305975" y="0"/>
                </a:lnTo>
              </a:path>
            </a:pathLst>
          </a:custGeom>
          <a:noFill/>
          <a:ln w="28575" cap="flat">
            <a:solidFill>
              <a:srgbClr val="EE7203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28" name="Forme libre : forme 27">
            <a:extLst>
              <a:ext uri="{FF2B5EF4-FFF2-40B4-BE49-F238E27FC236}">
                <a16:creationId xmlns:a16="http://schemas.microsoft.com/office/drawing/2014/main" id="{F0081E3E-0C30-49CF-4A96-9AF927A11EF6}"/>
              </a:ext>
            </a:extLst>
          </p:cNvPr>
          <p:cNvSpPr/>
          <p:nvPr/>
        </p:nvSpPr>
        <p:spPr>
          <a:xfrm>
            <a:off x="6373610" y="2956584"/>
            <a:ext cx="3537252" cy="988127"/>
          </a:xfrm>
          <a:custGeom>
            <a:avLst/>
            <a:gdLst>
              <a:gd name="connsiteX0" fmla="*/ 0 w 3537252"/>
              <a:gd name="connsiteY0" fmla="*/ 988128 h 988127"/>
              <a:gd name="connsiteX1" fmla="*/ 370881 w 3537252"/>
              <a:gd name="connsiteY1" fmla="*/ 988128 h 988127"/>
              <a:gd name="connsiteX2" fmla="*/ 370881 w 3537252"/>
              <a:gd name="connsiteY2" fmla="*/ 979379 h 988127"/>
              <a:gd name="connsiteX3" fmla="*/ 385462 w 3537252"/>
              <a:gd name="connsiteY3" fmla="*/ 979379 h 988127"/>
              <a:gd name="connsiteX4" fmla="*/ 385462 w 3537252"/>
              <a:gd name="connsiteY4" fmla="*/ 972532 h 988127"/>
              <a:gd name="connsiteX5" fmla="*/ 405750 w 3537252"/>
              <a:gd name="connsiteY5" fmla="*/ 972532 h 988127"/>
              <a:gd name="connsiteX6" fmla="*/ 405750 w 3537252"/>
              <a:gd name="connsiteY6" fmla="*/ 962008 h 988127"/>
              <a:gd name="connsiteX7" fmla="*/ 445945 w 3537252"/>
              <a:gd name="connsiteY7" fmla="*/ 962008 h 988127"/>
              <a:gd name="connsiteX8" fmla="*/ 445945 w 3537252"/>
              <a:gd name="connsiteY8" fmla="*/ 934493 h 988127"/>
              <a:gd name="connsiteX9" fmla="*/ 453045 w 3537252"/>
              <a:gd name="connsiteY9" fmla="*/ 934493 h 988127"/>
              <a:gd name="connsiteX10" fmla="*/ 453045 w 3537252"/>
              <a:gd name="connsiteY10" fmla="*/ 906217 h 988127"/>
              <a:gd name="connsiteX11" fmla="*/ 464964 w 3537252"/>
              <a:gd name="connsiteY11" fmla="*/ 906217 h 988127"/>
              <a:gd name="connsiteX12" fmla="*/ 464964 w 3537252"/>
              <a:gd name="connsiteY12" fmla="*/ 894932 h 988127"/>
              <a:gd name="connsiteX13" fmla="*/ 472318 w 3537252"/>
              <a:gd name="connsiteY13" fmla="*/ 894932 h 988127"/>
              <a:gd name="connsiteX14" fmla="*/ 472318 w 3537252"/>
              <a:gd name="connsiteY14" fmla="*/ 873630 h 988127"/>
              <a:gd name="connsiteX15" fmla="*/ 489309 w 3537252"/>
              <a:gd name="connsiteY15" fmla="*/ 873630 h 988127"/>
              <a:gd name="connsiteX16" fmla="*/ 489309 w 3537252"/>
              <a:gd name="connsiteY16" fmla="*/ 827350 h 988127"/>
              <a:gd name="connsiteX17" fmla="*/ 501735 w 3537252"/>
              <a:gd name="connsiteY17" fmla="*/ 827350 h 988127"/>
              <a:gd name="connsiteX18" fmla="*/ 501735 w 3537252"/>
              <a:gd name="connsiteY18" fmla="*/ 817713 h 988127"/>
              <a:gd name="connsiteX19" fmla="*/ 527095 w 3537252"/>
              <a:gd name="connsiteY19" fmla="*/ 817713 h 988127"/>
              <a:gd name="connsiteX20" fmla="*/ 527095 w 3537252"/>
              <a:gd name="connsiteY20" fmla="*/ 788930 h 988127"/>
              <a:gd name="connsiteX21" fmla="*/ 564500 w 3537252"/>
              <a:gd name="connsiteY21" fmla="*/ 788930 h 988127"/>
              <a:gd name="connsiteX22" fmla="*/ 564500 w 3537252"/>
              <a:gd name="connsiteY22" fmla="*/ 780688 h 988127"/>
              <a:gd name="connsiteX23" fmla="*/ 592268 w 3537252"/>
              <a:gd name="connsiteY23" fmla="*/ 780688 h 988127"/>
              <a:gd name="connsiteX24" fmla="*/ 592268 w 3537252"/>
              <a:gd name="connsiteY24" fmla="*/ 772066 h 988127"/>
              <a:gd name="connsiteX25" fmla="*/ 613063 w 3537252"/>
              <a:gd name="connsiteY25" fmla="*/ 772066 h 988127"/>
              <a:gd name="connsiteX26" fmla="*/ 613063 w 3537252"/>
              <a:gd name="connsiteY26" fmla="*/ 759767 h 988127"/>
              <a:gd name="connsiteX27" fmla="*/ 622065 w 3537252"/>
              <a:gd name="connsiteY27" fmla="*/ 759767 h 988127"/>
              <a:gd name="connsiteX28" fmla="*/ 622065 w 3537252"/>
              <a:gd name="connsiteY28" fmla="*/ 751525 h 988127"/>
              <a:gd name="connsiteX29" fmla="*/ 742522 w 3537252"/>
              <a:gd name="connsiteY29" fmla="*/ 751525 h 988127"/>
              <a:gd name="connsiteX30" fmla="*/ 742522 w 3537252"/>
              <a:gd name="connsiteY30" fmla="*/ 745058 h 988127"/>
              <a:gd name="connsiteX31" fmla="*/ 823926 w 3537252"/>
              <a:gd name="connsiteY31" fmla="*/ 745058 h 988127"/>
              <a:gd name="connsiteX32" fmla="*/ 823926 w 3537252"/>
              <a:gd name="connsiteY32" fmla="*/ 736563 h 988127"/>
              <a:gd name="connsiteX33" fmla="*/ 899877 w 3537252"/>
              <a:gd name="connsiteY33" fmla="*/ 736563 h 988127"/>
              <a:gd name="connsiteX34" fmla="*/ 899877 w 3537252"/>
              <a:gd name="connsiteY34" fmla="*/ 721728 h 988127"/>
              <a:gd name="connsiteX35" fmla="*/ 916107 w 3537252"/>
              <a:gd name="connsiteY35" fmla="*/ 721728 h 988127"/>
              <a:gd name="connsiteX36" fmla="*/ 916107 w 3537252"/>
              <a:gd name="connsiteY36" fmla="*/ 713613 h 988127"/>
              <a:gd name="connsiteX37" fmla="*/ 928407 w 3537252"/>
              <a:gd name="connsiteY37" fmla="*/ 713613 h 988127"/>
              <a:gd name="connsiteX38" fmla="*/ 928407 w 3537252"/>
              <a:gd name="connsiteY38" fmla="*/ 701947 h 988127"/>
              <a:gd name="connsiteX39" fmla="*/ 939565 w 3537252"/>
              <a:gd name="connsiteY39" fmla="*/ 701947 h 988127"/>
              <a:gd name="connsiteX40" fmla="*/ 939565 w 3537252"/>
              <a:gd name="connsiteY40" fmla="*/ 689268 h 988127"/>
              <a:gd name="connsiteX41" fmla="*/ 948821 w 3537252"/>
              <a:gd name="connsiteY41" fmla="*/ 689268 h 988127"/>
              <a:gd name="connsiteX42" fmla="*/ 948821 w 3537252"/>
              <a:gd name="connsiteY42" fmla="*/ 679378 h 988127"/>
              <a:gd name="connsiteX43" fmla="*/ 960486 w 3537252"/>
              <a:gd name="connsiteY43" fmla="*/ 679378 h 988127"/>
              <a:gd name="connsiteX44" fmla="*/ 960486 w 3537252"/>
              <a:gd name="connsiteY44" fmla="*/ 664542 h 988127"/>
              <a:gd name="connsiteX45" fmla="*/ 966699 w 3537252"/>
              <a:gd name="connsiteY45" fmla="*/ 664542 h 988127"/>
              <a:gd name="connsiteX46" fmla="*/ 966699 w 3537252"/>
              <a:gd name="connsiteY46" fmla="*/ 626757 h 988127"/>
              <a:gd name="connsiteX47" fmla="*/ 977604 w 3537252"/>
              <a:gd name="connsiteY47" fmla="*/ 626757 h 988127"/>
              <a:gd name="connsiteX48" fmla="*/ 977604 w 3537252"/>
              <a:gd name="connsiteY48" fmla="*/ 599369 h 988127"/>
              <a:gd name="connsiteX49" fmla="*/ 991678 w 3537252"/>
              <a:gd name="connsiteY49" fmla="*/ 599369 h 988127"/>
              <a:gd name="connsiteX50" fmla="*/ 991678 w 3537252"/>
              <a:gd name="connsiteY50" fmla="*/ 586435 h 988127"/>
              <a:gd name="connsiteX51" fmla="*/ 1000935 w 3537252"/>
              <a:gd name="connsiteY51" fmla="*/ 586435 h 988127"/>
              <a:gd name="connsiteX52" fmla="*/ 1000935 w 3537252"/>
              <a:gd name="connsiteY52" fmla="*/ 575531 h 988127"/>
              <a:gd name="connsiteX53" fmla="*/ 1006894 w 3537252"/>
              <a:gd name="connsiteY53" fmla="*/ 575531 h 988127"/>
              <a:gd name="connsiteX54" fmla="*/ 1006894 w 3537252"/>
              <a:gd name="connsiteY54" fmla="*/ 542944 h 988127"/>
              <a:gd name="connsiteX55" fmla="*/ 1047722 w 3537252"/>
              <a:gd name="connsiteY55" fmla="*/ 542944 h 988127"/>
              <a:gd name="connsiteX56" fmla="*/ 1047722 w 3537252"/>
              <a:gd name="connsiteY56" fmla="*/ 523798 h 988127"/>
              <a:gd name="connsiteX57" fmla="*/ 1153218 w 3537252"/>
              <a:gd name="connsiteY57" fmla="*/ 523798 h 988127"/>
              <a:gd name="connsiteX58" fmla="*/ 1153218 w 3537252"/>
              <a:gd name="connsiteY58" fmla="*/ 513020 h 988127"/>
              <a:gd name="connsiteX59" fmla="*/ 1160952 w 3537252"/>
              <a:gd name="connsiteY59" fmla="*/ 513020 h 988127"/>
              <a:gd name="connsiteX60" fmla="*/ 1160952 w 3537252"/>
              <a:gd name="connsiteY60" fmla="*/ 506300 h 988127"/>
              <a:gd name="connsiteX61" fmla="*/ 1196075 w 3537252"/>
              <a:gd name="connsiteY61" fmla="*/ 506300 h 988127"/>
              <a:gd name="connsiteX62" fmla="*/ 1196075 w 3537252"/>
              <a:gd name="connsiteY62" fmla="*/ 498692 h 988127"/>
              <a:gd name="connsiteX63" fmla="*/ 1261375 w 3537252"/>
              <a:gd name="connsiteY63" fmla="*/ 498692 h 988127"/>
              <a:gd name="connsiteX64" fmla="*/ 1261375 w 3537252"/>
              <a:gd name="connsiteY64" fmla="*/ 490197 h 988127"/>
              <a:gd name="connsiteX65" fmla="*/ 1303852 w 3537252"/>
              <a:gd name="connsiteY65" fmla="*/ 490197 h 988127"/>
              <a:gd name="connsiteX66" fmla="*/ 1303852 w 3537252"/>
              <a:gd name="connsiteY66" fmla="*/ 474981 h 988127"/>
              <a:gd name="connsiteX67" fmla="*/ 1361545 w 3537252"/>
              <a:gd name="connsiteY67" fmla="*/ 474981 h 988127"/>
              <a:gd name="connsiteX68" fmla="*/ 1361545 w 3537252"/>
              <a:gd name="connsiteY68" fmla="*/ 463823 h 988127"/>
              <a:gd name="connsiteX69" fmla="*/ 1376253 w 3537252"/>
              <a:gd name="connsiteY69" fmla="*/ 463823 h 988127"/>
              <a:gd name="connsiteX70" fmla="*/ 1376253 w 3537252"/>
              <a:gd name="connsiteY70" fmla="*/ 455201 h 988127"/>
              <a:gd name="connsiteX71" fmla="*/ 1384749 w 3537252"/>
              <a:gd name="connsiteY71" fmla="*/ 455201 h 988127"/>
              <a:gd name="connsiteX72" fmla="*/ 1384749 w 3537252"/>
              <a:gd name="connsiteY72" fmla="*/ 435294 h 988127"/>
              <a:gd name="connsiteX73" fmla="*/ 1384749 w 3537252"/>
              <a:gd name="connsiteY73" fmla="*/ 430729 h 988127"/>
              <a:gd name="connsiteX74" fmla="*/ 1424182 w 3537252"/>
              <a:gd name="connsiteY74" fmla="*/ 430729 h 988127"/>
              <a:gd name="connsiteX75" fmla="*/ 1424182 w 3537252"/>
              <a:gd name="connsiteY75" fmla="*/ 421980 h 988127"/>
              <a:gd name="connsiteX76" fmla="*/ 1444470 w 3537252"/>
              <a:gd name="connsiteY76" fmla="*/ 421980 h 988127"/>
              <a:gd name="connsiteX77" fmla="*/ 1444470 w 3537252"/>
              <a:gd name="connsiteY77" fmla="*/ 392183 h 988127"/>
              <a:gd name="connsiteX78" fmla="*/ 1457150 w 3537252"/>
              <a:gd name="connsiteY78" fmla="*/ 392183 h 988127"/>
              <a:gd name="connsiteX79" fmla="*/ 1457150 w 3537252"/>
              <a:gd name="connsiteY79" fmla="*/ 384955 h 988127"/>
              <a:gd name="connsiteX80" fmla="*/ 1465645 w 3537252"/>
              <a:gd name="connsiteY80" fmla="*/ 384955 h 988127"/>
              <a:gd name="connsiteX81" fmla="*/ 1465645 w 3537252"/>
              <a:gd name="connsiteY81" fmla="*/ 374304 h 988127"/>
              <a:gd name="connsiteX82" fmla="*/ 1483523 w 3537252"/>
              <a:gd name="connsiteY82" fmla="*/ 374304 h 988127"/>
              <a:gd name="connsiteX83" fmla="*/ 1483523 w 3537252"/>
              <a:gd name="connsiteY83" fmla="*/ 362259 h 988127"/>
              <a:gd name="connsiteX84" fmla="*/ 1502670 w 3537252"/>
              <a:gd name="connsiteY84" fmla="*/ 362259 h 988127"/>
              <a:gd name="connsiteX85" fmla="*/ 1502670 w 3537252"/>
              <a:gd name="connsiteY85" fmla="*/ 352749 h 988127"/>
              <a:gd name="connsiteX86" fmla="*/ 1511292 w 3537252"/>
              <a:gd name="connsiteY86" fmla="*/ 352749 h 988127"/>
              <a:gd name="connsiteX87" fmla="*/ 1511292 w 3537252"/>
              <a:gd name="connsiteY87" fmla="*/ 342732 h 988127"/>
              <a:gd name="connsiteX88" fmla="*/ 1521943 w 3537252"/>
              <a:gd name="connsiteY88" fmla="*/ 342732 h 988127"/>
              <a:gd name="connsiteX89" fmla="*/ 1521943 w 3537252"/>
              <a:gd name="connsiteY89" fmla="*/ 333476 h 988127"/>
              <a:gd name="connsiteX90" fmla="*/ 1532087 w 3537252"/>
              <a:gd name="connsiteY90" fmla="*/ 333476 h 988127"/>
              <a:gd name="connsiteX91" fmla="*/ 1532087 w 3537252"/>
              <a:gd name="connsiteY91" fmla="*/ 315344 h 988127"/>
              <a:gd name="connsiteX92" fmla="*/ 1549585 w 3537252"/>
              <a:gd name="connsiteY92" fmla="*/ 315344 h 988127"/>
              <a:gd name="connsiteX93" fmla="*/ 1549585 w 3537252"/>
              <a:gd name="connsiteY93" fmla="*/ 302411 h 988127"/>
              <a:gd name="connsiteX94" fmla="*/ 1610067 w 3537252"/>
              <a:gd name="connsiteY94" fmla="*/ 302411 h 988127"/>
              <a:gd name="connsiteX95" fmla="*/ 1610067 w 3537252"/>
              <a:gd name="connsiteY95" fmla="*/ 295056 h 988127"/>
              <a:gd name="connsiteX96" fmla="*/ 1636314 w 3537252"/>
              <a:gd name="connsiteY96" fmla="*/ 295056 h 988127"/>
              <a:gd name="connsiteX97" fmla="*/ 1636314 w 3537252"/>
              <a:gd name="connsiteY97" fmla="*/ 282503 h 988127"/>
              <a:gd name="connsiteX98" fmla="*/ 1668266 w 3537252"/>
              <a:gd name="connsiteY98" fmla="*/ 282503 h 988127"/>
              <a:gd name="connsiteX99" fmla="*/ 1729890 w 3537252"/>
              <a:gd name="connsiteY99" fmla="*/ 282503 h 988127"/>
              <a:gd name="connsiteX100" fmla="*/ 1729890 w 3537252"/>
              <a:gd name="connsiteY100" fmla="*/ 266273 h 988127"/>
              <a:gd name="connsiteX101" fmla="*/ 1742950 w 3537252"/>
              <a:gd name="connsiteY101" fmla="*/ 266273 h 988127"/>
              <a:gd name="connsiteX102" fmla="*/ 1742950 w 3537252"/>
              <a:gd name="connsiteY102" fmla="*/ 259046 h 988127"/>
              <a:gd name="connsiteX103" fmla="*/ 1755630 w 3537252"/>
              <a:gd name="connsiteY103" fmla="*/ 259046 h 988127"/>
              <a:gd name="connsiteX104" fmla="*/ 1755630 w 3537252"/>
              <a:gd name="connsiteY104" fmla="*/ 249283 h 988127"/>
              <a:gd name="connsiteX105" fmla="*/ 1769957 w 3537252"/>
              <a:gd name="connsiteY105" fmla="*/ 249283 h 988127"/>
              <a:gd name="connsiteX106" fmla="*/ 1769957 w 3537252"/>
              <a:gd name="connsiteY106" fmla="*/ 236857 h 988127"/>
              <a:gd name="connsiteX107" fmla="*/ 1798867 w 3537252"/>
              <a:gd name="connsiteY107" fmla="*/ 236857 h 988127"/>
              <a:gd name="connsiteX108" fmla="*/ 1798867 w 3537252"/>
              <a:gd name="connsiteY108" fmla="*/ 223923 h 988127"/>
              <a:gd name="connsiteX109" fmla="*/ 1815351 w 3537252"/>
              <a:gd name="connsiteY109" fmla="*/ 223923 h 988127"/>
              <a:gd name="connsiteX110" fmla="*/ 1815351 w 3537252"/>
              <a:gd name="connsiteY110" fmla="*/ 215555 h 988127"/>
              <a:gd name="connsiteX111" fmla="*/ 1825621 w 3537252"/>
              <a:gd name="connsiteY111" fmla="*/ 215555 h 988127"/>
              <a:gd name="connsiteX112" fmla="*/ 1825621 w 3537252"/>
              <a:gd name="connsiteY112" fmla="*/ 204397 h 988127"/>
              <a:gd name="connsiteX113" fmla="*/ 1910195 w 3537252"/>
              <a:gd name="connsiteY113" fmla="*/ 204397 h 988127"/>
              <a:gd name="connsiteX114" fmla="*/ 1910195 w 3537252"/>
              <a:gd name="connsiteY114" fmla="*/ 189942 h 988127"/>
              <a:gd name="connsiteX115" fmla="*/ 1920465 w 3537252"/>
              <a:gd name="connsiteY115" fmla="*/ 189942 h 988127"/>
              <a:gd name="connsiteX116" fmla="*/ 1920465 w 3537252"/>
              <a:gd name="connsiteY116" fmla="*/ 178276 h 988127"/>
              <a:gd name="connsiteX117" fmla="*/ 1982469 w 3537252"/>
              <a:gd name="connsiteY117" fmla="*/ 178276 h 988127"/>
              <a:gd name="connsiteX118" fmla="*/ 1982469 w 3537252"/>
              <a:gd name="connsiteY118" fmla="*/ 144041 h 988127"/>
              <a:gd name="connsiteX119" fmla="*/ 2030018 w 3537252"/>
              <a:gd name="connsiteY119" fmla="*/ 144041 h 988127"/>
              <a:gd name="connsiteX120" fmla="*/ 2030018 w 3537252"/>
              <a:gd name="connsiteY120" fmla="*/ 130728 h 988127"/>
              <a:gd name="connsiteX121" fmla="*/ 2059308 w 3537252"/>
              <a:gd name="connsiteY121" fmla="*/ 130728 h 988127"/>
              <a:gd name="connsiteX122" fmla="*/ 2059308 w 3537252"/>
              <a:gd name="connsiteY122" fmla="*/ 115892 h 988127"/>
              <a:gd name="connsiteX123" fmla="*/ 2297686 w 3537252"/>
              <a:gd name="connsiteY123" fmla="*/ 115892 h 988127"/>
              <a:gd name="connsiteX124" fmla="*/ 2297686 w 3537252"/>
              <a:gd name="connsiteY124" fmla="*/ 102832 h 988127"/>
              <a:gd name="connsiteX125" fmla="*/ 2403942 w 3537252"/>
              <a:gd name="connsiteY125" fmla="*/ 102832 h 988127"/>
              <a:gd name="connsiteX126" fmla="*/ 2403942 w 3537252"/>
              <a:gd name="connsiteY126" fmla="*/ 86475 h 988127"/>
              <a:gd name="connsiteX127" fmla="*/ 2470383 w 3537252"/>
              <a:gd name="connsiteY127" fmla="*/ 86475 h 988127"/>
              <a:gd name="connsiteX128" fmla="*/ 2470383 w 3537252"/>
              <a:gd name="connsiteY128" fmla="*/ 67329 h 988127"/>
              <a:gd name="connsiteX129" fmla="*/ 2952972 w 3537252"/>
              <a:gd name="connsiteY129" fmla="*/ 67329 h 988127"/>
              <a:gd name="connsiteX130" fmla="*/ 2952972 w 3537252"/>
              <a:gd name="connsiteY130" fmla="*/ 31572 h 988127"/>
              <a:gd name="connsiteX131" fmla="*/ 2960200 w 3537252"/>
              <a:gd name="connsiteY131" fmla="*/ 31572 h 988127"/>
              <a:gd name="connsiteX132" fmla="*/ 2960200 w 3537252"/>
              <a:gd name="connsiteY132" fmla="*/ 0 h 988127"/>
              <a:gd name="connsiteX133" fmla="*/ 3537252 w 3537252"/>
              <a:gd name="connsiteY133" fmla="*/ 0 h 988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3537252" h="988127">
                <a:moveTo>
                  <a:pt x="0" y="988128"/>
                </a:moveTo>
                <a:lnTo>
                  <a:pt x="370881" y="988128"/>
                </a:lnTo>
                <a:lnTo>
                  <a:pt x="370881" y="979379"/>
                </a:lnTo>
                <a:lnTo>
                  <a:pt x="385462" y="979379"/>
                </a:lnTo>
                <a:lnTo>
                  <a:pt x="385462" y="972532"/>
                </a:lnTo>
                <a:lnTo>
                  <a:pt x="405750" y="972532"/>
                </a:lnTo>
                <a:lnTo>
                  <a:pt x="405750" y="962008"/>
                </a:lnTo>
                <a:lnTo>
                  <a:pt x="445945" y="962008"/>
                </a:lnTo>
                <a:lnTo>
                  <a:pt x="445945" y="934493"/>
                </a:lnTo>
                <a:lnTo>
                  <a:pt x="453045" y="934493"/>
                </a:lnTo>
                <a:lnTo>
                  <a:pt x="453045" y="906217"/>
                </a:lnTo>
                <a:lnTo>
                  <a:pt x="464964" y="906217"/>
                </a:lnTo>
                <a:lnTo>
                  <a:pt x="464964" y="894932"/>
                </a:lnTo>
                <a:lnTo>
                  <a:pt x="472318" y="894932"/>
                </a:lnTo>
                <a:lnTo>
                  <a:pt x="472318" y="873630"/>
                </a:lnTo>
                <a:lnTo>
                  <a:pt x="489309" y="873630"/>
                </a:lnTo>
                <a:lnTo>
                  <a:pt x="489309" y="827350"/>
                </a:lnTo>
                <a:lnTo>
                  <a:pt x="501735" y="827350"/>
                </a:lnTo>
                <a:lnTo>
                  <a:pt x="501735" y="817713"/>
                </a:lnTo>
                <a:lnTo>
                  <a:pt x="527095" y="817713"/>
                </a:lnTo>
                <a:lnTo>
                  <a:pt x="527095" y="788930"/>
                </a:lnTo>
                <a:lnTo>
                  <a:pt x="564500" y="788930"/>
                </a:lnTo>
                <a:lnTo>
                  <a:pt x="564500" y="780688"/>
                </a:lnTo>
                <a:lnTo>
                  <a:pt x="592268" y="780688"/>
                </a:lnTo>
                <a:lnTo>
                  <a:pt x="592268" y="772066"/>
                </a:lnTo>
                <a:lnTo>
                  <a:pt x="613063" y="772066"/>
                </a:lnTo>
                <a:lnTo>
                  <a:pt x="613063" y="759767"/>
                </a:lnTo>
                <a:lnTo>
                  <a:pt x="622065" y="759767"/>
                </a:lnTo>
                <a:lnTo>
                  <a:pt x="622065" y="751525"/>
                </a:lnTo>
                <a:lnTo>
                  <a:pt x="742522" y="751525"/>
                </a:lnTo>
                <a:lnTo>
                  <a:pt x="742522" y="745058"/>
                </a:lnTo>
                <a:lnTo>
                  <a:pt x="823926" y="745058"/>
                </a:lnTo>
                <a:lnTo>
                  <a:pt x="823926" y="736563"/>
                </a:lnTo>
                <a:lnTo>
                  <a:pt x="899877" y="736563"/>
                </a:lnTo>
                <a:lnTo>
                  <a:pt x="899877" y="721728"/>
                </a:lnTo>
                <a:lnTo>
                  <a:pt x="916107" y="721728"/>
                </a:lnTo>
                <a:lnTo>
                  <a:pt x="916107" y="713613"/>
                </a:lnTo>
                <a:lnTo>
                  <a:pt x="928407" y="713613"/>
                </a:lnTo>
                <a:lnTo>
                  <a:pt x="928407" y="701947"/>
                </a:lnTo>
                <a:lnTo>
                  <a:pt x="939565" y="701947"/>
                </a:lnTo>
                <a:lnTo>
                  <a:pt x="939565" y="689268"/>
                </a:lnTo>
                <a:lnTo>
                  <a:pt x="948821" y="689268"/>
                </a:lnTo>
                <a:lnTo>
                  <a:pt x="948821" y="679378"/>
                </a:lnTo>
                <a:lnTo>
                  <a:pt x="960486" y="679378"/>
                </a:lnTo>
                <a:lnTo>
                  <a:pt x="960486" y="664542"/>
                </a:lnTo>
                <a:lnTo>
                  <a:pt x="966699" y="664542"/>
                </a:lnTo>
                <a:lnTo>
                  <a:pt x="966699" y="626757"/>
                </a:lnTo>
                <a:lnTo>
                  <a:pt x="977604" y="626757"/>
                </a:lnTo>
                <a:lnTo>
                  <a:pt x="977604" y="599369"/>
                </a:lnTo>
                <a:lnTo>
                  <a:pt x="991678" y="599369"/>
                </a:lnTo>
                <a:lnTo>
                  <a:pt x="991678" y="586435"/>
                </a:lnTo>
                <a:lnTo>
                  <a:pt x="1000935" y="586435"/>
                </a:lnTo>
                <a:lnTo>
                  <a:pt x="1000935" y="575531"/>
                </a:lnTo>
                <a:lnTo>
                  <a:pt x="1006894" y="575531"/>
                </a:lnTo>
                <a:lnTo>
                  <a:pt x="1006894" y="542944"/>
                </a:lnTo>
                <a:lnTo>
                  <a:pt x="1047722" y="542944"/>
                </a:lnTo>
                <a:lnTo>
                  <a:pt x="1047722" y="523798"/>
                </a:lnTo>
                <a:lnTo>
                  <a:pt x="1153218" y="523798"/>
                </a:lnTo>
                <a:lnTo>
                  <a:pt x="1153218" y="513020"/>
                </a:lnTo>
                <a:lnTo>
                  <a:pt x="1160952" y="513020"/>
                </a:lnTo>
                <a:lnTo>
                  <a:pt x="1160952" y="506300"/>
                </a:lnTo>
                <a:lnTo>
                  <a:pt x="1196075" y="506300"/>
                </a:lnTo>
                <a:lnTo>
                  <a:pt x="1196075" y="498692"/>
                </a:lnTo>
                <a:lnTo>
                  <a:pt x="1261375" y="498692"/>
                </a:lnTo>
                <a:lnTo>
                  <a:pt x="1261375" y="490197"/>
                </a:lnTo>
                <a:lnTo>
                  <a:pt x="1303852" y="490197"/>
                </a:lnTo>
                <a:lnTo>
                  <a:pt x="1303852" y="474981"/>
                </a:lnTo>
                <a:lnTo>
                  <a:pt x="1361545" y="474981"/>
                </a:lnTo>
                <a:lnTo>
                  <a:pt x="1361545" y="463823"/>
                </a:lnTo>
                <a:lnTo>
                  <a:pt x="1376253" y="463823"/>
                </a:lnTo>
                <a:lnTo>
                  <a:pt x="1376253" y="455201"/>
                </a:lnTo>
                <a:lnTo>
                  <a:pt x="1384749" y="455201"/>
                </a:lnTo>
                <a:lnTo>
                  <a:pt x="1384749" y="435294"/>
                </a:lnTo>
                <a:lnTo>
                  <a:pt x="1384749" y="430729"/>
                </a:lnTo>
                <a:lnTo>
                  <a:pt x="1424182" y="430729"/>
                </a:lnTo>
                <a:lnTo>
                  <a:pt x="1424182" y="421980"/>
                </a:lnTo>
                <a:lnTo>
                  <a:pt x="1444470" y="421980"/>
                </a:lnTo>
                <a:lnTo>
                  <a:pt x="1444470" y="392183"/>
                </a:lnTo>
                <a:lnTo>
                  <a:pt x="1457150" y="392183"/>
                </a:lnTo>
                <a:lnTo>
                  <a:pt x="1457150" y="384955"/>
                </a:lnTo>
                <a:lnTo>
                  <a:pt x="1465645" y="384955"/>
                </a:lnTo>
                <a:lnTo>
                  <a:pt x="1465645" y="374304"/>
                </a:lnTo>
                <a:lnTo>
                  <a:pt x="1483523" y="374304"/>
                </a:lnTo>
                <a:lnTo>
                  <a:pt x="1483523" y="362259"/>
                </a:lnTo>
                <a:lnTo>
                  <a:pt x="1502670" y="362259"/>
                </a:lnTo>
                <a:lnTo>
                  <a:pt x="1502670" y="352749"/>
                </a:lnTo>
                <a:lnTo>
                  <a:pt x="1511292" y="352749"/>
                </a:lnTo>
                <a:lnTo>
                  <a:pt x="1511292" y="342732"/>
                </a:lnTo>
                <a:lnTo>
                  <a:pt x="1521943" y="342732"/>
                </a:lnTo>
                <a:lnTo>
                  <a:pt x="1521943" y="333476"/>
                </a:lnTo>
                <a:lnTo>
                  <a:pt x="1532087" y="333476"/>
                </a:lnTo>
                <a:lnTo>
                  <a:pt x="1532087" y="315344"/>
                </a:lnTo>
                <a:lnTo>
                  <a:pt x="1549585" y="315344"/>
                </a:lnTo>
                <a:lnTo>
                  <a:pt x="1549585" y="302411"/>
                </a:lnTo>
                <a:lnTo>
                  <a:pt x="1610067" y="302411"/>
                </a:lnTo>
                <a:lnTo>
                  <a:pt x="1610067" y="295056"/>
                </a:lnTo>
                <a:lnTo>
                  <a:pt x="1636314" y="295056"/>
                </a:lnTo>
                <a:lnTo>
                  <a:pt x="1636314" y="282503"/>
                </a:lnTo>
                <a:lnTo>
                  <a:pt x="1668266" y="282503"/>
                </a:lnTo>
                <a:lnTo>
                  <a:pt x="1729890" y="282503"/>
                </a:lnTo>
                <a:lnTo>
                  <a:pt x="1729890" y="266273"/>
                </a:lnTo>
                <a:lnTo>
                  <a:pt x="1742950" y="266273"/>
                </a:lnTo>
                <a:lnTo>
                  <a:pt x="1742950" y="259046"/>
                </a:lnTo>
                <a:lnTo>
                  <a:pt x="1755630" y="259046"/>
                </a:lnTo>
                <a:lnTo>
                  <a:pt x="1755630" y="249283"/>
                </a:lnTo>
                <a:lnTo>
                  <a:pt x="1769957" y="249283"/>
                </a:lnTo>
                <a:lnTo>
                  <a:pt x="1769957" y="236857"/>
                </a:lnTo>
                <a:lnTo>
                  <a:pt x="1798867" y="236857"/>
                </a:lnTo>
                <a:lnTo>
                  <a:pt x="1798867" y="223923"/>
                </a:lnTo>
                <a:lnTo>
                  <a:pt x="1815351" y="223923"/>
                </a:lnTo>
                <a:lnTo>
                  <a:pt x="1815351" y="215555"/>
                </a:lnTo>
                <a:lnTo>
                  <a:pt x="1825621" y="215555"/>
                </a:lnTo>
                <a:lnTo>
                  <a:pt x="1825621" y="204397"/>
                </a:lnTo>
                <a:lnTo>
                  <a:pt x="1910195" y="204397"/>
                </a:lnTo>
                <a:lnTo>
                  <a:pt x="1910195" y="189942"/>
                </a:lnTo>
                <a:lnTo>
                  <a:pt x="1920465" y="189942"/>
                </a:lnTo>
                <a:lnTo>
                  <a:pt x="1920465" y="178276"/>
                </a:lnTo>
                <a:lnTo>
                  <a:pt x="1982469" y="178276"/>
                </a:lnTo>
                <a:lnTo>
                  <a:pt x="1982469" y="144041"/>
                </a:lnTo>
                <a:lnTo>
                  <a:pt x="2030018" y="144041"/>
                </a:lnTo>
                <a:lnTo>
                  <a:pt x="2030018" y="130728"/>
                </a:lnTo>
                <a:lnTo>
                  <a:pt x="2059308" y="130728"/>
                </a:lnTo>
                <a:lnTo>
                  <a:pt x="2059308" y="115892"/>
                </a:lnTo>
                <a:lnTo>
                  <a:pt x="2297686" y="115892"/>
                </a:lnTo>
                <a:lnTo>
                  <a:pt x="2297686" y="102832"/>
                </a:lnTo>
                <a:lnTo>
                  <a:pt x="2403942" y="102832"/>
                </a:lnTo>
                <a:lnTo>
                  <a:pt x="2403942" y="86475"/>
                </a:lnTo>
                <a:lnTo>
                  <a:pt x="2470383" y="86475"/>
                </a:lnTo>
                <a:lnTo>
                  <a:pt x="2470383" y="67329"/>
                </a:lnTo>
                <a:lnTo>
                  <a:pt x="2952972" y="67329"/>
                </a:lnTo>
                <a:lnTo>
                  <a:pt x="2952972" y="31572"/>
                </a:lnTo>
                <a:lnTo>
                  <a:pt x="2960200" y="31572"/>
                </a:lnTo>
                <a:lnTo>
                  <a:pt x="2960200" y="0"/>
                </a:lnTo>
                <a:lnTo>
                  <a:pt x="3537252" y="0"/>
                </a:lnTo>
              </a:path>
            </a:pathLst>
          </a:custGeom>
          <a:noFill/>
          <a:ln w="28575" cap="flat">
            <a:solidFill>
              <a:schemeClr val="accent4"/>
            </a:solidFill>
            <a:prstDash val="solid"/>
            <a:miter/>
          </a:ln>
        </p:spPr>
        <p:txBody>
          <a:bodyPr rtlCol="0" anchor="ctr"/>
          <a:lstStyle/>
          <a:p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E5B8DFE9-B31E-50B3-EC20-2F8DFCABCA7C}"/>
              </a:ext>
            </a:extLst>
          </p:cNvPr>
          <p:cNvSpPr txBox="1"/>
          <p:nvPr/>
        </p:nvSpPr>
        <p:spPr>
          <a:xfrm>
            <a:off x="2494403" y="4290169"/>
            <a:ext cx="291221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b="1" dirty="0">
                <a:cs typeface="Arial" panose="020B0604020202020204" pitchFamily="34" charset="0"/>
              </a:rPr>
              <a:t>Analyse intermédiaire 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fr-FR" altLang="fr-FR" sz="1400" dirty="0">
                <a:cs typeface="Arial" panose="020B0604020202020204" pitchFamily="34" charset="0"/>
              </a:rPr>
              <a:t>49 sujets infectés ; </a:t>
            </a:r>
            <a:br>
              <a:rPr lang="fr-FR" altLang="fr-FR" sz="1400" dirty="0">
                <a:cs typeface="Arial" panose="020B0604020202020204" pitchFamily="34" charset="0"/>
              </a:rPr>
            </a:br>
            <a:r>
              <a:rPr lang="fr-FR" altLang="fr-FR" sz="1400" dirty="0">
                <a:cs typeface="Arial" panose="020B0604020202020204" pitchFamily="34" charset="0"/>
              </a:rPr>
              <a:t>HR ajusté = 0,49 (IC</a:t>
            </a:r>
            <a:r>
              <a:rPr lang="fr-FR" altLang="fr-FR" sz="1400" baseline="-25000" dirty="0">
                <a:cs typeface="Arial" panose="020B0604020202020204" pitchFamily="34" charset="0"/>
              </a:rPr>
              <a:t>95</a:t>
            </a:r>
            <a:r>
              <a:rPr lang="fr-FR" altLang="fr-FR" sz="1400" dirty="0">
                <a:cs typeface="Arial" panose="020B0604020202020204" pitchFamily="34" charset="0"/>
              </a:rPr>
              <a:t> : 0,27-0,88)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2000564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3AB185-80E1-DB48-2216-F69E69850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Étude DOXYVAC ANRS 174 – résultats finaux </a:t>
            </a:r>
            <a:r>
              <a:rPr lang="fr-FR" i="1" dirty="0"/>
              <a:t>(5)</a:t>
            </a: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6647C96-0EBD-5432-282F-6FD783226F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63091" y="1265584"/>
            <a:ext cx="7647709" cy="4854230"/>
          </a:xfrm>
        </p:spPr>
        <p:txBody>
          <a:bodyPr/>
          <a:lstStyle/>
          <a:p>
            <a:pPr marL="0" indent="0">
              <a:buNone/>
            </a:pPr>
            <a:r>
              <a:rPr lang="fr-FR" sz="2000" dirty="0"/>
              <a:t>Conclusions</a:t>
            </a:r>
          </a:p>
          <a:p>
            <a:r>
              <a:rPr lang="fr-FR" altLang="fr-FR" b="1" dirty="0">
                <a:solidFill>
                  <a:srgbClr val="000000"/>
                </a:solidFill>
                <a:cs typeface="Arial" panose="020B0604020202020204" pitchFamily="34" charset="0"/>
              </a:rPr>
              <a:t>Doxycycline en </a:t>
            </a:r>
            <a:r>
              <a:rPr lang="fr-FR" altLang="fr-FR" b="1" dirty="0" err="1">
                <a:solidFill>
                  <a:srgbClr val="000000"/>
                </a:solidFill>
                <a:cs typeface="Arial" panose="020B0604020202020204" pitchFamily="34" charset="0"/>
              </a:rPr>
              <a:t>PeP</a:t>
            </a:r>
            <a:r>
              <a:rPr lang="fr-FR" altLang="fr-FR" b="1" dirty="0">
                <a:solidFill>
                  <a:srgbClr val="000000"/>
                </a:solidFill>
                <a:cs typeface="Arial" panose="020B0604020202020204" pitchFamily="34" charset="0"/>
              </a:rPr>
              <a:t> :</a:t>
            </a:r>
          </a:p>
          <a:p>
            <a:pPr lvl="1">
              <a:buClr>
                <a:srgbClr val="EE7203"/>
              </a:buClr>
            </a:pPr>
            <a:r>
              <a:rPr lang="fr-FR" alt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3 grandes études ont montré une réduction significative des IST chez les HSH</a:t>
            </a:r>
          </a:p>
          <a:p>
            <a:pPr lvl="1">
              <a:buClr>
                <a:srgbClr val="EE7203"/>
              </a:buClr>
            </a:pPr>
            <a:r>
              <a:rPr lang="fr-FR" alt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Moins efficace sur le gonocoque 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et dépendant du niveau de résistance de </a:t>
            </a:r>
            <a:r>
              <a:rPr lang="fr-FR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n. </a:t>
            </a:r>
            <a:r>
              <a:rPr lang="fr-FR" sz="1600" i="1" dirty="0" err="1">
                <a:solidFill>
                  <a:srgbClr val="000000"/>
                </a:solidFill>
                <a:latin typeface="Calibri" panose="020F0502020204030204" pitchFamily="34" charset="0"/>
              </a:rPr>
              <a:t>gonorrhea</a:t>
            </a:r>
            <a:r>
              <a:rPr lang="fr-FR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fr-FR" sz="1600" dirty="0">
                <a:solidFill>
                  <a:srgbClr val="000000"/>
                </a:solidFill>
                <a:latin typeface="Calibri" panose="020F0502020204030204" pitchFamily="34" charset="0"/>
              </a:rPr>
              <a:t>à la doxycycline</a:t>
            </a:r>
            <a:r>
              <a:rPr lang="fr-FR" alt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pPr lvl="1">
              <a:buClr>
                <a:srgbClr val="EE7203"/>
              </a:buClr>
            </a:pPr>
            <a:r>
              <a:rPr lang="fr-FR" alt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La </a:t>
            </a:r>
            <a:r>
              <a:rPr lang="fr-FR" altLang="fr-FR" sz="1600">
                <a:solidFill>
                  <a:srgbClr val="000000"/>
                </a:solidFill>
                <a:cs typeface="Arial" panose="020B0604020202020204" pitchFamily="34" charset="0"/>
              </a:rPr>
              <a:t>PeP</a:t>
            </a:r>
            <a:r>
              <a:rPr lang="fr-FR" alt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fr-FR" altLang="fr-FR" sz="1600" dirty="0" err="1">
                <a:solidFill>
                  <a:srgbClr val="000000"/>
                </a:solidFill>
                <a:cs typeface="Arial" panose="020B0604020202020204" pitchFamily="34" charset="0"/>
              </a:rPr>
              <a:t>Doxy</a:t>
            </a:r>
            <a:r>
              <a:rPr lang="fr-FR" alt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 est bien tolérée et le taux d'adhésion est élevé.</a:t>
            </a:r>
            <a:endParaRPr lang="fr-FR" altLang="fr-FR" sz="1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fr-FR" altLang="fr-FR" b="1" dirty="0">
                <a:solidFill>
                  <a:srgbClr val="000000"/>
                </a:solidFill>
                <a:cs typeface="Arial" panose="020B0604020202020204" pitchFamily="34" charset="0"/>
              </a:rPr>
              <a:t>Efficacité du vaccin 4CMenB sur le gonocoque :</a:t>
            </a:r>
          </a:p>
          <a:p>
            <a:pPr lvl="1">
              <a:buClr>
                <a:srgbClr val="EE7203"/>
              </a:buClr>
            </a:pPr>
            <a:r>
              <a:rPr lang="fr-FR" alt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Les données ne sont pas concluantes, mais on ne peut exclure un léger avantage.</a:t>
            </a:r>
          </a:p>
          <a:p>
            <a:pPr lvl="1">
              <a:buClr>
                <a:srgbClr val="EE7203"/>
              </a:buClr>
            </a:pPr>
            <a:r>
              <a:rPr lang="fr-FR" alt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La pertinence clinique semble très limitée : taux similaires d'infections cumulées, d'infections symptomatiques et d'infections à culture positive</a:t>
            </a:r>
          </a:p>
          <a:p>
            <a:pPr lvl="1">
              <a:buClr>
                <a:srgbClr val="EE7203"/>
              </a:buClr>
            </a:pPr>
            <a:r>
              <a:rPr lang="fr-FR" altLang="fr-FR" sz="1600" dirty="0">
                <a:solidFill>
                  <a:srgbClr val="000000"/>
                </a:solidFill>
                <a:cs typeface="Arial" panose="020B0604020202020204" pitchFamily="34" charset="0"/>
              </a:rPr>
              <a:t>Les résultats des essais de phase 3 en cours sont attendus</a:t>
            </a:r>
            <a:r>
              <a:rPr lang="fr-FR" sz="1600" dirty="0"/>
              <a:t> </a:t>
            </a:r>
          </a:p>
          <a:p>
            <a:endParaRPr lang="fr-FR" sz="2000" dirty="0"/>
          </a:p>
          <a:p>
            <a:endParaRPr lang="fr-FR" sz="200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76EF976-DC38-B687-CE44-4DA868A846B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CROI 2024 - D’après Molina JM et al., </a:t>
            </a:r>
            <a:r>
              <a:rPr lang="fr-FR" dirty="0" err="1"/>
              <a:t>abstr</a:t>
            </a:r>
            <a:r>
              <a:rPr lang="fr-FR" dirty="0"/>
              <a:t>. 124, actualisé </a:t>
            </a:r>
          </a:p>
        </p:txBody>
      </p:sp>
    </p:spTree>
    <p:extLst>
      <p:ext uri="{BB962C8B-B14F-4D97-AF65-F5344CB8AC3E}">
        <p14:creationId xmlns:p14="http://schemas.microsoft.com/office/powerpoint/2010/main" val="1023624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074D01-42F4-8446-965E-B33F6D775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err="1"/>
              <a:t>PrEPEURS</a:t>
            </a:r>
            <a:r>
              <a:rPr lang="fr-FR" dirty="0"/>
              <a:t> vus depuis le 1</a:t>
            </a:r>
            <a:r>
              <a:rPr lang="fr-FR" baseline="30000" dirty="0"/>
              <a:t>er</a:t>
            </a:r>
            <a:r>
              <a:rPr lang="fr-FR" dirty="0"/>
              <a:t> mars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1DB854-72CF-DD9A-9069-1BF18C6F60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65 </a:t>
            </a:r>
            <a:r>
              <a:rPr lang="fr-FR" sz="2800" dirty="0" err="1"/>
              <a:t>prepeurs</a:t>
            </a:r>
            <a:endParaRPr lang="fr-FR" sz="2800" dirty="0"/>
          </a:p>
          <a:p>
            <a:r>
              <a:rPr lang="fr-FR" sz="2800" dirty="0"/>
              <a:t>Sous </a:t>
            </a:r>
            <a:r>
              <a:rPr lang="fr-FR" sz="2800" dirty="0" err="1"/>
              <a:t>Doxy</a:t>
            </a:r>
            <a:r>
              <a:rPr lang="fr-FR" sz="2800" dirty="0"/>
              <a:t> PEP : 8 (12 %)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85FF54F-7ED7-D481-2386-782A15D70F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EB3FE3-D444-7FDB-05E7-CB4D3AAA4CA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805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8E1BDE4-5761-F362-46D5-1217763B6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Et……..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77365E-6CCB-709D-B775-12C4C7D705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  <a:p>
            <a:r>
              <a:rPr lang="fr-FR" sz="3200" dirty="0"/>
              <a:t>Prises de produits  39 ( 60 %) </a:t>
            </a:r>
          </a:p>
          <a:p>
            <a:r>
              <a:rPr lang="fr-FR" sz="3200" dirty="0" err="1"/>
              <a:t>Cathinones</a:t>
            </a:r>
            <a:r>
              <a:rPr lang="fr-FR" sz="3200" dirty="0"/>
              <a:t>; GHB; Cannabis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ABACC2-2F3B-CE04-0D21-0F35A6B183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A000DA0-A2AE-64B2-2D57-50A852799BC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4987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5D0DC5-B2D1-B824-8F74-010FBC5A5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Liens d’intérêts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026F518-73EE-24A9-A9A7-6710957C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ViiV</a:t>
            </a:r>
            <a:endParaRPr lang="fr-FR" dirty="0"/>
          </a:p>
          <a:p>
            <a:r>
              <a:rPr lang="fr-FR" dirty="0"/>
              <a:t>GILEAD</a:t>
            </a:r>
          </a:p>
          <a:p>
            <a:r>
              <a:rPr lang="fr-FR" dirty="0"/>
              <a:t>MSD</a:t>
            </a:r>
          </a:p>
          <a:p>
            <a:r>
              <a:rPr lang="fr-FR" dirty="0" err="1"/>
              <a:t>AbbVie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978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02544" y="269595"/>
            <a:ext cx="2733426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Arial MT"/>
                <a:cs typeface="Arial MT"/>
              </a:rPr>
              <a:t>Santé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publique</a:t>
            </a:r>
            <a:r>
              <a:rPr sz="513" spc="22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France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- Bulletin</a:t>
            </a:r>
            <a:r>
              <a:rPr sz="513" spc="3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de</a:t>
            </a:r>
            <a:r>
              <a:rPr sz="513" spc="13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santé</a:t>
            </a:r>
            <a:r>
              <a:rPr sz="513" spc="6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publique</a:t>
            </a:r>
            <a:r>
              <a:rPr sz="513" spc="22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–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Édition</a:t>
            </a:r>
            <a:r>
              <a:rPr sz="513" spc="3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nationale</a:t>
            </a:r>
            <a:r>
              <a:rPr sz="513" spc="26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–</a:t>
            </a:r>
            <a:r>
              <a:rPr sz="513" spc="6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Novembre</a:t>
            </a:r>
            <a:r>
              <a:rPr sz="513" spc="3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2023</a:t>
            </a:r>
            <a:r>
              <a:rPr sz="513" spc="22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/ </a:t>
            </a:r>
            <a:r>
              <a:rPr sz="513" spc="3" dirty="0">
                <a:latin typeface="Arial MT"/>
                <a:cs typeface="Arial MT"/>
              </a:rPr>
              <a:t>p.4</a:t>
            </a:r>
            <a:endParaRPr sz="513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27015" y="588631"/>
            <a:ext cx="4324938" cy="4004981"/>
          </a:xfrm>
          <a:prstGeom prst="rect">
            <a:avLst/>
          </a:prstGeom>
        </p:spPr>
        <p:txBody>
          <a:bodyPr vert="horz" wrap="square" lIns="0" tIns="18326" rIns="0" bIns="0" rtlCol="0">
            <a:spAutoFit/>
          </a:bodyPr>
          <a:lstStyle/>
          <a:p>
            <a:pPr marL="48867" marR="27691" algn="just">
              <a:lnSpc>
                <a:spcPts val="621"/>
              </a:lnSpc>
              <a:spcBef>
                <a:spcPts val="144"/>
              </a:spcBef>
            </a:pP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données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du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SNDS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montrent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que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le</a:t>
            </a:r>
            <a:r>
              <a:rPr sz="577" spc="-3" dirty="0">
                <a:latin typeface="Arial MT"/>
                <a:cs typeface="Arial MT"/>
              </a:rPr>
              <a:t> nombre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de</a:t>
            </a:r>
            <a:r>
              <a:rPr sz="577" spc="-3" dirty="0">
                <a:latin typeface="Arial MT"/>
                <a:cs typeface="Arial MT"/>
              </a:rPr>
              <a:t> tests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dépistage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du</a:t>
            </a:r>
            <a:r>
              <a:rPr sz="577" dirty="0">
                <a:latin typeface="Arial MT"/>
                <a:cs typeface="Arial MT"/>
              </a:rPr>
              <a:t> VIH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remboursés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(hors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tests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gratuits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16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hors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hospitalisation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publique)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suit 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mêmes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augmentations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en</a:t>
            </a:r>
            <a:r>
              <a:rPr sz="577" spc="-3" dirty="0">
                <a:latin typeface="Arial MT"/>
                <a:cs typeface="Arial MT"/>
              </a:rPr>
              <a:t> 2021</a:t>
            </a:r>
            <a:r>
              <a:rPr sz="577" dirty="0">
                <a:latin typeface="Arial MT"/>
                <a:cs typeface="Arial MT"/>
              </a:rPr>
              <a:t> et </a:t>
            </a:r>
            <a:r>
              <a:rPr sz="577" spc="-3" dirty="0">
                <a:latin typeface="Arial MT"/>
                <a:cs typeface="Arial MT"/>
              </a:rPr>
              <a:t>2022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que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celles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observés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dans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LaboVIH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(environ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10%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d’augmentation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annuelle).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En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2022,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</a:t>
            </a:r>
            <a:r>
              <a:rPr sz="577" spc="4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nombre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de</a:t>
            </a:r>
            <a:r>
              <a:rPr sz="577" spc="4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dépistages</a:t>
            </a:r>
            <a:r>
              <a:rPr sz="577" spc="48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VIH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remboursés</a:t>
            </a:r>
            <a:r>
              <a:rPr sz="577" spc="51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est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spc="4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5,16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millions</a:t>
            </a:r>
            <a:r>
              <a:rPr sz="577" spc="51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4,42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millions</a:t>
            </a:r>
            <a:r>
              <a:rPr sz="577" spc="51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spc="4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personnes </a:t>
            </a:r>
            <a:r>
              <a:rPr sz="577" dirty="0">
                <a:latin typeface="Arial MT"/>
                <a:cs typeface="Arial MT"/>
              </a:rPr>
              <a:t> ont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bénéficié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d’un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test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remboursé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au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moins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une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fois</a:t>
            </a:r>
            <a:r>
              <a:rPr sz="577" spc="-3" dirty="0">
                <a:latin typeface="Arial MT"/>
                <a:cs typeface="Arial MT"/>
              </a:rPr>
              <a:t> dans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l’année</a:t>
            </a:r>
            <a:r>
              <a:rPr sz="577" spc="-22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(dont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62%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femmes).</a:t>
            </a:r>
          </a:p>
          <a:p>
            <a:pPr marL="48867" marR="27691" algn="just">
              <a:lnSpc>
                <a:spcPts val="621"/>
              </a:lnSpc>
              <a:spcBef>
                <a:spcPts val="388"/>
              </a:spcBef>
            </a:pPr>
            <a:r>
              <a:rPr sz="577" spc="-3" dirty="0">
                <a:latin typeface="Arial MT"/>
                <a:cs typeface="Arial MT"/>
              </a:rPr>
              <a:t>Depuis janvier 2022, </a:t>
            </a:r>
            <a:r>
              <a:rPr sz="577" spc="-6" dirty="0">
                <a:latin typeface="Arial MT"/>
                <a:cs typeface="Arial MT"/>
              </a:rPr>
              <a:t>le </a:t>
            </a:r>
            <a:r>
              <a:rPr sz="577" spc="-3" dirty="0">
                <a:latin typeface="Arial MT"/>
                <a:cs typeface="Arial MT"/>
              </a:rPr>
              <a:t>dépistage </a:t>
            </a:r>
            <a:r>
              <a:rPr sz="577" spc="-6" dirty="0">
                <a:latin typeface="Arial MT"/>
                <a:cs typeface="Arial MT"/>
              </a:rPr>
              <a:t>du </a:t>
            </a:r>
            <a:r>
              <a:rPr sz="577" dirty="0">
                <a:latin typeface="Arial MT"/>
                <a:cs typeface="Arial MT"/>
              </a:rPr>
              <a:t>VIH </a:t>
            </a:r>
            <a:r>
              <a:rPr sz="577" spc="-3" dirty="0">
                <a:latin typeface="Arial MT"/>
                <a:cs typeface="Arial MT"/>
              </a:rPr>
              <a:t>en laboratoire de biologie médicale, sans ordonnance, </a:t>
            </a:r>
            <a:r>
              <a:rPr sz="577" spc="-6" dirty="0">
                <a:latin typeface="Arial MT"/>
                <a:cs typeface="Arial MT"/>
              </a:rPr>
              <a:t>sans </a:t>
            </a:r>
            <a:r>
              <a:rPr sz="577" spc="-3" dirty="0">
                <a:latin typeface="Arial MT"/>
                <a:cs typeface="Arial MT"/>
              </a:rPr>
              <a:t>rendez-vous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sans avance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frais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(VIHTest)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concerne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tous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assurés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sociaux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leurs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ayants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droit,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dont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bénéficiaires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l’aide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médicale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d’État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(AME).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 2022, 250 948 tests </a:t>
            </a:r>
            <a:r>
              <a:rPr sz="577" dirty="0">
                <a:latin typeface="Arial MT"/>
                <a:cs typeface="Arial MT"/>
              </a:rPr>
              <a:t>ont </a:t>
            </a:r>
            <a:r>
              <a:rPr sz="577" spc="-3" dirty="0">
                <a:latin typeface="Arial MT"/>
                <a:cs typeface="Arial MT"/>
              </a:rPr>
              <a:t>été remboursés </a:t>
            </a:r>
            <a:r>
              <a:rPr sz="577" spc="-6" dirty="0">
                <a:latin typeface="Arial MT"/>
                <a:cs typeface="Arial MT"/>
              </a:rPr>
              <a:t>dans </a:t>
            </a:r>
            <a:r>
              <a:rPr sz="577" spc="-3" dirty="0">
                <a:latin typeface="Arial MT"/>
                <a:cs typeface="Arial MT"/>
              </a:rPr>
              <a:t>le cadre de </a:t>
            </a:r>
            <a:r>
              <a:rPr sz="577" spc="-6" dirty="0">
                <a:latin typeface="Arial MT"/>
                <a:cs typeface="Arial MT"/>
              </a:rPr>
              <a:t>ce </a:t>
            </a:r>
            <a:r>
              <a:rPr sz="577" spc="-3" dirty="0">
                <a:latin typeface="Arial MT"/>
                <a:cs typeface="Arial MT"/>
              </a:rPr>
              <a:t>dispositif (source SNDS, extraction CNAM 11/2022). Une part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équivalente d’hommes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femmes ont bénéficié de </a:t>
            </a:r>
            <a:r>
              <a:rPr sz="577" dirty="0">
                <a:latin typeface="Arial MT"/>
                <a:cs typeface="Arial MT"/>
              </a:rPr>
              <a:t>ces </a:t>
            </a:r>
            <a:r>
              <a:rPr sz="577" spc="-3" dirty="0">
                <a:latin typeface="Arial MT"/>
                <a:cs typeface="Arial MT"/>
              </a:rPr>
              <a:t>tests. Près de la moitié (44%) ont bénéficié à des personnes de 20 à </a:t>
            </a:r>
            <a:r>
              <a:rPr sz="577" spc="-10" dirty="0">
                <a:latin typeface="Arial MT"/>
                <a:cs typeface="Arial MT"/>
              </a:rPr>
              <a:t>29 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ans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un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peu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plus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d’un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tiers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(36%)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personnes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40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 59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ans.</a:t>
            </a:r>
          </a:p>
          <a:p>
            <a:pPr marL="48867" marR="28099" algn="just">
              <a:lnSpc>
                <a:spcPts val="621"/>
              </a:lnSpc>
              <a:spcBef>
                <a:spcPts val="391"/>
              </a:spcBef>
            </a:pPr>
            <a:r>
              <a:rPr sz="577" spc="-3" dirty="0">
                <a:latin typeface="Arial MT"/>
                <a:cs typeface="Arial MT"/>
              </a:rPr>
              <a:t>Environ </a:t>
            </a:r>
            <a:r>
              <a:rPr sz="577" spc="-6" dirty="0">
                <a:latin typeface="Arial MT"/>
                <a:cs typeface="Arial MT"/>
              </a:rPr>
              <a:t>65 </a:t>
            </a:r>
            <a:r>
              <a:rPr sz="577" spc="-3" dirty="0">
                <a:latin typeface="Arial MT"/>
                <a:cs typeface="Arial MT"/>
              </a:rPr>
              <a:t>600 autotests </a:t>
            </a:r>
            <a:r>
              <a:rPr sz="577" dirty="0">
                <a:latin typeface="Arial MT"/>
                <a:cs typeface="Arial MT"/>
              </a:rPr>
              <a:t>VIH ont </a:t>
            </a:r>
            <a:r>
              <a:rPr sz="577" spc="-3" dirty="0">
                <a:latin typeface="Arial MT"/>
                <a:cs typeface="Arial MT"/>
              </a:rPr>
              <a:t>été vendus en 2022 par les pharmacies, incluant les ventes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spc="-3" dirty="0">
                <a:latin typeface="Arial MT"/>
                <a:cs typeface="Arial MT"/>
              </a:rPr>
              <a:t>ligne, soit </a:t>
            </a:r>
            <a:r>
              <a:rPr sz="577" spc="-6" dirty="0">
                <a:latin typeface="Arial MT"/>
                <a:cs typeface="Arial MT"/>
              </a:rPr>
              <a:t>un </a:t>
            </a:r>
            <a:r>
              <a:rPr sz="577" spc="-3" dirty="0">
                <a:latin typeface="Arial MT"/>
                <a:cs typeface="Arial MT"/>
              </a:rPr>
              <a:t>nombre équivalent à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celui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de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2021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(64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100)</a:t>
            </a:r>
            <a:r>
              <a:rPr sz="577" spc="19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inférieur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ceux</a:t>
            </a:r>
            <a:r>
              <a:rPr sz="577" spc="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</a:t>
            </a:r>
            <a:r>
              <a:rPr sz="577" spc="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premières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années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de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leur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mise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disposition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: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environ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75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000</a:t>
            </a:r>
            <a:r>
              <a:rPr sz="577" spc="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2018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et</a:t>
            </a:r>
            <a:r>
              <a:rPr sz="577" spc="6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79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500</a:t>
            </a:r>
            <a:endParaRPr sz="577" dirty="0">
              <a:latin typeface="Arial MT"/>
              <a:cs typeface="Arial MT"/>
            </a:endParaRPr>
          </a:p>
          <a:p>
            <a:pPr marL="48867" algn="just">
              <a:lnSpc>
                <a:spcPts val="619"/>
              </a:lnSpc>
            </a:pP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-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2019.</a:t>
            </a:r>
            <a:endParaRPr sz="577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641" dirty="0">
              <a:latin typeface="Arial MT"/>
              <a:cs typeface="Arial MT"/>
            </a:endParaRPr>
          </a:p>
          <a:p>
            <a:pPr>
              <a:spcBef>
                <a:spcPts val="6"/>
              </a:spcBef>
            </a:pPr>
            <a:endParaRPr sz="673" dirty="0">
              <a:latin typeface="Arial MT"/>
              <a:cs typeface="Arial MT"/>
            </a:endParaRPr>
          </a:p>
          <a:p>
            <a:pPr marL="48867" algn="just"/>
            <a:r>
              <a:rPr sz="705" spc="55" dirty="0">
                <a:solidFill>
                  <a:srgbClr val="E20055"/>
                </a:solidFill>
                <a:latin typeface="Arial MT"/>
                <a:cs typeface="Arial MT"/>
              </a:rPr>
              <a:t>DÉCOUVERTES</a:t>
            </a:r>
            <a:r>
              <a:rPr sz="705" spc="138" dirty="0">
                <a:solidFill>
                  <a:srgbClr val="E20055"/>
                </a:solidFill>
                <a:latin typeface="Arial MT"/>
                <a:cs typeface="Arial MT"/>
              </a:rPr>
              <a:t> </a:t>
            </a:r>
            <a:r>
              <a:rPr sz="705" spc="29" dirty="0">
                <a:solidFill>
                  <a:srgbClr val="E20055"/>
                </a:solidFill>
                <a:latin typeface="Arial MT"/>
                <a:cs typeface="Arial MT"/>
              </a:rPr>
              <a:t>DE</a:t>
            </a:r>
            <a:r>
              <a:rPr sz="705" spc="128" dirty="0">
                <a:solidFill>
                  <a:srgbClr val="E20055"/>
                </a:solidFill>
                <a:latin typeface="Arial MT"/>
                <a:cs typeface="Arial MT"/>
              </a:rPr>
              <a:t> </a:t>
            </a:r>
            <a:r>
              <a:rPr sz="705" spc="58" dirty="0">
                <a:solidFill>
                  <a:srgbClr val="E20055"/>
                </a:solidFill>
                <a:latin typeface="Arial MT"/>
                <a:cs typeface="Arial MT"/>
              </a:rPr>
              <a:t>SÉROPOSITIVITÉ</a:t>
            </a:r>
            <a:r>
              <a:rPr sz="705" spc="122" dirty="0">
                <a:solidFill>
                  <a:srgbClr val="E20055"/>
                </a:solidFill>
                <a:latin typeface="Arial MT"/>
                <a:cs typeface="Arial MT"/>
              </a:rPr>
              <a:t> </a:t>
            </a:r>
            <a:r>
              <a:rPr sz="705" spc="42" dirty="0">
                <a:solidFill>
                  <a:srgbClr val="E20055"/>
                </a:solidFill>
                <a:latin typeface="Arial MT"/>
                <a:cs typeface="Arial MT"/>
              </a:rPr>
              <a:t>VIH</a:t>
            </a:r>
            <a:endParaRPr sz="705" dirty="0">
              <a:latin typeface="Arial MT"/>
              <a:cs typeface="Arial MT"/>
            </a:endParaRPr>
          </a:p>
          <a:p>
            <a:pPr>
              <a:spcBef>
                <a:spcPts val="10"/>
              </a:spcBef>
            </a:pPr>
            <a:endParaRPr sz="673" b="1" u="sng" dirty="0">
              <a:latin typeface="Arial MT"/>
              <a:cs typeface="Arial MT"/>
            </a:endParaRPr>
          </a:p>
          <a:p>
            <a:pPr marL="48867" marR="155153" algn="just">
              <a:lnSpc>
                <a:spcPts val="621"/>
              </a:lnSpc>
              <a:spcBef>
                <a:spcPts val="3"/>
              </a:spcBef>
            </a:pPr>
            <a:r>
              <a:rPr sz="577" b="1" u="sng" spc="-3" dirty="0">
                <a:latin typeface="Arial MT"/>
                <a:cs typeface="Arial MT"/>
              </a:rPr>
              <a:t>L’exhaustivité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la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DO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du</a:t>
            </a:r>
            <a:r>
              <a:rPr sz="577" b="1" u="sng" spc="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VIH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</a:t>
            </a:r>
            <a:r>
              <a:rPr sz="577" b="1" u="sng" spc="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2022</a:t>
            </a:r>
            <a:r>
              <a:rPr sz="577" b="1" u="sng" spc="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été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estimée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à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77%</a:t>
            </a:r>
            <a:r>
              <a:rPr sz="577" b="1" u="sng" spc="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pour</a:t>
            </a:r>
            <a:r>
              <a:rPr sz="577" b="1" u="sng" spc="4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les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sérologies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confirmées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positives</a:t>
            </a:r>
            <a:r>
              <a:rPr sz="577" b="1" u="sng" spc="67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à</a:t>
            </a:r>
            <a:r>
              <a:rPr sz="577" b="1" u="sng" spc="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l’hôpital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et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de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27% 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pour celles confirmées en </a:t>
            </a:r>
            <a:r>
              <a:rPr sz="577" b="1" u="sng" spc="-6" dirty="0">
                <a:latin typeface="Arial MT"/>
                <a:cs typeface="Arial MT"/>
              </a:rPr>
              <a:t>ville, </a:t>
            </a:r>
            <a:r>
              <a:rPr sz="577" b="1" u="sng" spc="-3" dirty="0">
                <a:latin typeface="Arial MT"/>
                <a:cs typeface="Arial MT"/>
              </a:rPr>
              <a:t>soit une exhaustivité globale de 57%. </a:t>
            </a:r>
            <a:r>
              <a:rPr sz="577" b="1" u="sng" spc="-6" dirty="0">
                <a:latin typeface="Arial MT"/>
                <a:cs typeface="Arial MT"/>
              </a:rPr>
              <a:t>Ces </a:t>
            </a:r>
            <a:r>
              <a:rPr sz="577" b="1" u="sng" spc="-3" dirty="0">
                <a:latin typeface="Arial MT"/>
                <a:cs typeface="Arial MT"/>
              </a:rPr>
              <a:t>exhaustivités représentent la probabilité qu’une </a:t>
            </a:r>
            <a:r>
              <a:rPr sz="577" b="1" u="sng" dirty="0">
                <a:latin typeface="Arial MT"/>
                <a:cs typeface="Arial MT"/>
              </a:rPr>
              <a:t> sérologie</a:t>
            </a:r>
            <a:r>
              <a:rPr sz="577" b="1" u="sng" spc="-1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confirmée</a:t>
            </a:r>
            <a:r>
              <a:rPr sz="577" b="1" u="sng" spc="-22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fassent</a:t>
            </a:r>
            <a:r>
              <a:rPr sz="577" b="1" u="sng" spc="-19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l’objet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d’une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DO</a:t>
            </a:r>
            <a:r>
              <a:rPr sz="577" b="1" u="sng" spc="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par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un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biologiste</a:t>
            </a:r>
            <a:r>
              <a:rPr sz="577" b="1" u="sng" spc="-19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ou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un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clinicien.</a:t>
            </a:r>
          </a:p>
          <a:p>
            <a:pPr marL="48867" marR="155153" algn="just">
              <a:lnSpc>
                <a:spcPts val="621"/>
              </a:lnSpc>
              <a:spcBef>
                <a:spcPts val="388"/>
              </a:spcBef>
            </a:pPr>
            <a:r>
              <a:rPr sz="577" spc="-3" dirty="0">
                <a:latin typeface="Arial MT"/>
                <a:cs typeface="Arial MT"/>
              </a:rPr>
              <a:t>Or une même personne bénéficie souvent de deux sérologies confirmées positives consécutives dans l’année, en ville tout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d’abord,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puis</a:t>
            </a:r>
            <a:r>
              <a:rPr sz="577" spc="51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l’hôpital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pour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l’initiation</a:t>
            </a:r>
            <a:r>
              <a:rPr sz="577" spc="4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d’un</a:t>
            </a:r>
            <a:r>
              <a:rPr sz="577" spc="4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traitement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antirétroviral.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La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probabilité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que</a:t>
            </a:r>
            <a:r>
              <a:rPr sz="577" spc="51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cette</a:t>
            </a:r>
            <a:r>
              <a:rPr sz="577" spc="51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personne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fasse</a:t>
            </a:r>
            <a:r>
              <a:rPr sz="577" spc="4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l’objet</a:t>
            </a:r>
            <a:r>
              <a:rPr sz="577" spc="4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d’une</a:t>
            </a:r>
            <a:r>
              <a:rPr sz="577" spc="4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DO </a:t>
            </a:r>
            <a:r>
              <a:rPr sz="577" dirty="0">
                <a:latin typeface="Arial MT"/>
                <a:cs typeface="Arial MT"/>
              </a:rPr>
              <a:t> est</a:t>
            </a:r>
            <a:r>
              <a:rPr sz="577" spc="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sûrement</a:t>
            </a:r>
            <a:r>
              <a:rPr sz="577" spc="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supérieure</a:t>
            </a:r>
            <a:r>
              <a:rPr sz="577" spc="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57%,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mais</a:t>
            </a:r>
            <a:r>
              <a:rPr sz="577" spc="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probablement</a:t>
            </a:r>
            <a:r>
              <a:rPr sz="577" spc="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inférieure</a:t>
            </a:r>
            <a:r>
              <a:rPr sz="577" spc="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77%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(exhaustivité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hospitalière)</a:t>
            </a:r>
            <a:r>
              <a:rPr sz="577" spc="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(cf.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Annexes),</a:t>
            </a:r>
            <a:r>
              <a:rPr sz="577" spc="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dans</a:t>
            </a:r>
            <a:r>
              <a:rPr sz="577" spc="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la</a:t>
            </a:r>
            <a:r>
              <a:rPr sz="577" spc="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mesure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où lors de </a:t>
            </a:r>
            <a:r>
              <a:rPr sz="577" spc="-6" dirty="0">
                <a:latin typeface="Arial MT"/>
                <a:cs typeface="Arial MT"/>
              </a:rPr>
              <a:t>la </a:t>
            </a:r>
            <a:r>
              <a:rPr sz="577" spc="-3" dirty="0">
                <a:latin typeface="Arial MT"/>
                <a:cs typeface="Arial MT"/>
              </a:rPr>
              <a:t>1</a:t>
            </a:r>
            <a:r>
              <a:rPr sz="577" spc="-4" baseline="27777" dirty="0">
                <a:latin typeface="Arial MT"/>
                <a:cs typeface="Arial MT"/>
              </a:rPr>
              <a:t>ère </a:t>
            </a:r>
            <a:r>
              <a:rPr sz="577" spc="-3" dirty="0">
                <a:latin typeface="Arial MT"/>
                <a:cs typeface="Arial MT"/>
              </a:rPr>
              <a:t>prise en charge à l’hôpital, une sérologie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confirmation n’est pas systématiquement prescrite à nouveau (et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sans savoir dans quelle proportion)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que certaines personnes diagnostiquées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spc="-3" dirty="0">
                <a:latin typeface="Arial MT"/>
                <a:cs typeface="Arial MT"/>
              </a:rPr>
              <a:t>ville ne recourent pas à une consultation </a:t>
            </a:r>
            <a:r>
              <a:rPr sz="577" dirty="0">
                <a:latin typeface="Arial MT"/>
                <a:cs typeface="Arial MT"/>
              </a:rPr>
              <a:t> hospitalière</a:t>
            </a:r>
            <a:r>
              <a:rPr sz="577" spc="-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dans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l’année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qui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suit.</a:t>
            </a:r>
          </a:p>
          <a:p>
            <a:pPr marL="48867" marR="155153" algn="just">
              <a:lnSpc>
                <a:spcPts val="621"/>
              </a:lnSpc>
              <a:spcBef>
                <a:spcPts val="394"/>
              </a:spcBef>
            </a:pPr>
            <a:r>
              <a:rPr sz="577" dirty="0">
                <a:latin typeface="Arial MT"/>
                <a:cs typeface="Arial MT"/>
              </a:rPr>
              <a:t>Cette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année,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l’approche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basée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sur</a:t>
            </a:r>
            <a:r>
              <a:rPr sz="577" spc="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l’exhaustivité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globale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est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donc</a:t>
            </a:r>
            <a:r>
              <a:rPr sz="577" spc="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présentée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comme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une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«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estimation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haute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»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du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nombre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réel </a:t>
            </a:r>
            <a:r>
              <a:rPr sz="577" spc="-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 découvertes de séropositivité, tandis que l’approche basée </a:t>
            </a:r>
            <a:r>
              <a:rPr sz="577" dirty="0">
                <a:latin typeface="Arial MT"/>
                <a:cs typeface="Arial MT"/>
              </a:rPr>
              <a:t>sur </a:t>
            </a:r>
            <a:r>
              <a:rPr sz="577" spc="-3" dirty="0">
                <a:latin typeface="Arial MT"/>
                <a:cs typeface="Arial MT"/>
              </a:rPr>
              <a:t>l’exhaustivité hospitalière est présentée comme une « </a:t>
            </a:r>
            <a:r>
              <a:rPr sz="577" dirty="0">
                <a:latin typeface="Arial MT"/>
                <a:cs typeface="Arial MT"/>
              </a:rPr>
              <a:t> estimation</a:t>
            </a:r>
            <a:r>
              <a:rPr sz="577" spc="-29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basse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».</a:t>
            </a:r>
          </a:p>
          <a:p>
            <a:pPr marL="48867" marR="155153" algn="just">
              <a:lnSpc>
                <a:spcPts val="621"/>
              </a:lnSpc>
              <a:spcBef>
                <a:spcPts val="388"/>
              </a:spcBef>
            </a:pPr>
            <a:r>
              <a:rPr sz="577" dirty="0">
                <a:latin typeface="Arial MT"/>
                <a:cs typeface="Arial MT"/>
              </a:rPr>
              <a:t>A </a:t>
            </a:r>
            <a:r>
              <a:rPr sz="577" spc="-3" dirty="0">
                <a:latin typeface="Arial MT"/>
                <a:cs typeface="Arial MT"/>
              </a:rPr>
              <a:t>noter que, après une diminution de l’exhaustivité en 2020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2021 </a:t>
            </a:r>
            <a:r>
              <a:rPr sz="577" spc="-6" dirty="0">
                <a:latin typeface="Arial MT"/>
                <a:cs typeface="Arial MT"/>
              </a:rPr>
              <a:t>dans un </a:t>
            </a:r>
            <a:r>
              <a:rPr sz="577" spc="-3" dirty="0">
                <a:latin typeface="Arial MT"/>
                <a:cs typeface="Arial MT"/>
              </a:rPr>
              <a:t>contexte Covid-19 (respectivement 54%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52%),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l’exhaustivité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globale</a:t>
            </a:r>
            <a:r>
              <a:rPr sz="577" spc="-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progressé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2022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(57%).</a:t>
            </a:r>
            <a:endParaRPr sz="577" dirty="0">
              <a:latin typeface="Arial MT"/>
              <a:cs typeface="Arial MT"/>
            </a:endParaRPr>
          </a:p>
          <a:p>
            <a:pPr>
              <a:spcBef>
                <a:spcPts val="6"/>
              </a:spcBef>
            </a:pPr>
            <a:endParaRPr sz="577" dirty="0">
              <a:latin typeface="Arial MT"/>
              <a:cs typeface="Arial MT"/>
            </a:endParaRPr>
          </a:p>
          <a:p>
            <a:pPr marL="48867" algn="just"/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Evolution</a:t>
            </a:r>
            <a:r>
              <a:rPr sz="705" u="sng" spc="10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du</a:t>
            </a:r>
            <a:r>
              <a:rPr sz="705" u="sng" spc="-6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nombre</a:t>
            </a:r>
            <a:r>
              <a:rPr sz="705" u="sng" spc="-10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de</a:t>
            </a:r>
            <a:r>
              <a:rPr sz="705" u="sng" spc="-6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découvertes</a:t>
            </a:r>
            <a:r>
              <a:rPr sz="705" u="sng" spc="-1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de séropositivité</a:t>
            </a:r>
            <a:endParaRPr sz="705" dirty="0">
              <a:latin typeface="Arial MT"/>
              <a:cs typeface="Arial MT"/>
            </a:endParaRPr>
          </a:p>
          <a:p>
            <a:pPr marL="48867" marR="155560" algn="just">
              <a:lnSpc>
                <a:spcPts val="621"/>
              </a:lnSpc>
              <a:spcBef>
                <a:spcPts val="401"/>
              </a:spcBef>
            </a:pPr>
            <a:r>
              <a:rPr sz="577" dirty="0">
                <a:latin typeface="Arial MT"/>
                <a:cs typeface="Arial MT"/>
              </a:rPr>
              <a:t>A partir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3 326 découvertes de séropositivité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spc="-3" dirty="0">
                <a:latin typeface="Arial MT"/>
                <a:cs typeface="Arial MT"/>
              </a:rPr>
              <a:t>2022 déclarées au </a:t>
            </a:r>
            <a:r>
              <a:rPr sz="577" spc="-6" dirty="0">
                <a:latin typeface="Arial MT"/>
                <a:cs typeface="Arial MT"/>
              </a:rPr>
              <a:t>30 </a:t>
            </a:r>
            <a:r>
              <a:rPr sz="577" spc="-3" dirty="0">
                <a:latin typeface="Arial MT"/>
                <a:cs typeface="Arial MT"/>
              </a:rPr>
              <a:t>juin 2023 (nombre </a:t>
            </a:r>
            <a:r>
              <a:rPr sz="577" dirty="0">
                <a:latin typeface="Arial MT"/>
                <a:cs typeface="Arial MT"/>
              </a:rPr>
              <a:t>brut), </a:t>
            </a:r>
            <a:r>
              <a:rPr sz="577" spc="-6" dirty="0">
                <a:latin typeface="Arial MT"/>
                <a:cs typeface="Arial MT"/>
              </a:rPr>
              <a:t>le </a:t>
            </a:r>
            <a:r>
              <a:rPr sz="577" spc="-3" dirty="0">
                <a:latin typeface="Arial MT"/>
                <a:cs typeface="Arial MT"/>
              </a:rPr>
              <a:t>nombre total de personnes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ayant</a:t>
            </a:r>
            <a:r>
              <a:rPr sz="577" spc="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découvert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leur séropositivité</a:t>
            </a:r>
            <a:r>
              <a:rPr sz="577" spc="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VIH</a:t>
            </a:r>
            <a:r>
              <a:rPr sz="577" spc="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2022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</a:t>
            </a:r>
            <a:r>
              <a:rPr sz="577" spc="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été estimé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entre</a:t>
            </a:r>
            <a:r>
              <a:rPr sz="577" spc="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4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233 [IC95%</a:t>
            </a:r>
            <a:r>
              <a:rPr sz="577" spc="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:</a:t>
            </a:r>
            <a:r>
              <a:rPr sz="577" spc="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4</a:t>
            </a:r>
            <a:r>
              <a:rPr sz="577" spc="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139-4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326]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(estimation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«</a:t>
            </a:r>
            <a:r>
              <a:rPr sz="577" spc="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basse</a:t>
            </a:r>
            <a:r>
              <a:rPr sz="577" spc="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»)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-3" dirty="0">
                <a:latin typeface="Arial MT"/>
                <a:cs typeface="Arial MT"/>
              </a:rPr>
              <a:t> 5</a:t>
            </a:r>
            <a:r>
              <a:rPr sz="577" spc="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738</a:t>
            </a:r>
            <a:endParaRPr sz="577" dirty="0">
              <a:latin typeface="Arial MT"/>
              <a:cs typeface="Arial MT"/>
            </a:endParaRPr>
          </a:p>
          <a:p>
            <a:pPr marL="48867" algn="just">
              <a:lnSpc>
                <a:spcPts val="616"/>
              </a:lnSpc>
            </a:pPr>
            <a:r>
              <a:rPr sz="577" spc="-3" dirty="0">
                <a:latin typeface="Arial MT"/>
                <a:cs typeface="Arial MT"/>
              </a:rPr>
              <a:t>[IC95% </a:t>
            </a:r>
            <a:r>
              <a:rPr sz="577" dirty="0">
                <a:latin typeface="Arial MT"/>
                <a:cs typeface="Arial MT"/>
              </a:rPr>
              <a:t>:</a:t>
            </a:r>
            <a:r>
              <a:rPr sz="577" spc="-3" dirty="0">
                <a:latin typeface="Arial MT"/>
                <a:cs typeface="Arial MT"/>
              </a:rPr>
              <a:t> 5</a:t>
            </a:r>
            <a:r>
              <a:rPr sz="577" spc="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588-5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888] </a:t>
            </a:r>
            <a:r>
              <a:rPr sz="577" dirty="0">
                <a:latin typeface="Arial MT"/>
                <a:cs typeface="Arial MT"/>
              </a:rPr>
              <a:t>(estimation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« haute »)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(Figure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3)</a:t>
            </a:r>
            <a:r>
              <a:rPr sz="577" spc="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(cf.</a:t>
            </a:r>
            <a:r>
              <a:rPr sz="577" spc="-3" dirty="0">
                <a:latin typeface="Arial MT"/>
                <a:cs typeface="Arial MT"/>
              </a:rPr>
              <a:t> Annexes).</a:t>
            </a:r>
            <a:endParaRPr sz="577" dirty="0">
              <a:latin typeface="Arial MT"/>
              <a:cs typeface="Arial MT"/>
            </a:endParaRPr>
          </a:p>
          <a:p>
            <a:pPr marL="48867" marR="155153" algn="just">
              <a:lnSpc>
                <a:spcPts val="621"/>
              </a:lnSpc>
              <a:spcBef>
                <a:spcPts val="394"/>
              </a:spcBef>
            </a:pP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tendances observées sont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globalement similaires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entre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deux estimations.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L’augmentation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observée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entre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2020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et </a:t>
            </a:r>
            <a:r>
              <a:rPr sz="577" spc="-151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2022 fait suite à </a:t>
            </a:r>
            <a:r>
              <a:rPr sz="577" spc="-6" dirty="0">
                <a:latin typeface="Arial MT"/>
                <a:cs typeface="Arial MT"/>
              </a:rPr>
              <a:t>la </a:t>
            </a:r>
            <a:r>
              <a:rPr sz="577" spc="-3" dirty="0">
                <a:latin typeface="Arial MT"/>
                <a:cs typeface="Arial MT"/>
              </a:rPr>
              <a:t>diminution importante en 2020 liée à l’épidémie de Covid-19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expliquée par </a:t>
            </a:r>
            <a:r>
              <a:rPr sz="577" spc="-6" dirty="0">
                <a:latin typeface="Arial MT"/>
                <a:cs typeface="Arial MT"/>
              </a:rPr>
              <a:t>la </a:t>
            </a:r>
            <a:r>
              <a:rPr sz="577" spc="-3" dirty="0">
                <a:latin typeface="Arial MT"/>
                <a:cs typeface="Arial MT"/>
              </a:rPr>
              <a:t>baisse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l’activité de </a:t>
            </a:r>
            <a:r>
              <a:rPr sz="577" dirty="0">
                <a:latin typeface="Arial MT"/>
                <a:cs typeface="Arial MT"/>
              </a:rPr>
              <a:t> dépistage,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flux migratoires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-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sans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doute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également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 expositions au </a:t>
            </a:r>
            <a:r>
              <a:rPr sz="577" dirty="0">
                <a:latin typeface="Arial MT"/>
                <a:cs typeface="Arial MT"/>
              </a:rPr>
              <a:t>VIH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liée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aux</a:t>
            </a:r>
            <a:r>
              <a:rPr sz="577" dirty="0">
                <a:latin typeface="Arial MT"/>
                <a:cs typeface="Arial MT"/>
              </a:rPr>
              <a:t> mesures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 </a:t>
            </a:r>
            <a:r>
              <a:rPr sz="577" dirty="0">
                <a:latin typeface="Arial MT"/>
                <a:cs typeface="Arial MT"/>
              </a:rPr>
              <a:t>distanciation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sociale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[1]</a:t>
            </a:r>
            <a:r>
              <a:rPr sz="577" dirty="0">
                <a:solidFill>
                  <a:srgbClr val="FF0000"/>
                </a:solidFill>
                <a:latin typeface="Arial MT"/>
                <a:cs typeface="Arial MT"/>
              </a:rPr>
              <a:t>.</a:t>
            </a:r>
            <a:endParaRPr sz="577" dirty="0">
              <a:latin typeface="Arial MT"/>
              <a:cs typeface="Arial MT"/>
            </a:endParaRPr>
          </a:p>
          <a:p>
            <a:pPr marL="48867" marR="155153" algn="just">
              <a:lnSpc>
                <a:spcPct val="90100"/>
              </a:lnSpc>
              <a:spcBef>
                <a:spcPts val="378"/>
              </a:spcBef>
            </a:pPr>
            <a:r>
              <a:rPr sz="577" spc="-3" dirty="0">
                <a:latin typeface="Arial MT"/>
                <a:cs typeface="Arial MT"/>
              </a:rPr>
              <a:t>Le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nombre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de</a:t>
            </a:r>
            <a:r>
              <a:rPr sz="577" spc="-3" dirty="0">
                <a:latin typeface="Arial MT"/>
                <a:cs typeface="Arial MT"/>
              </a:rPr>
              <a:t> découvertes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2022</a:t>
            </a:r>
            <a:r>
              <a:rPr sz="577" dirty="0">
                <a:latin typeface="Arial MT"/>
                <a:cs typeface="Arial MT"/>
              </a:rPr>
              <a:t> est </a:t>
            </a:r>
            <a:r>
              <a:rPr sz="577" spc="-3" dirty="0">
                <a:latin typeface="Arial MT"/>
                <a:cs typeface="Arial MT"/>
              </a:rPr>
              <a:t>significativement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inférieur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celui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de</a:t>
            </a:r>
            <a:r>
              <a:rPr sz="577" spc="-3" dirty="0">
                <a:latin typeface="Arial MT"/>
                <a:cs typeface="Arial MT"/>
              </a:rPr>
              <a:t> 2019.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Entre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2012</a:t>
            </a:r>
            <a:r>
              <a:rPr sz="577" dirty="0">
                <a:latin typeface="Arial MT"/>
                <a:cs typeface="Arial MT"/>
              </a:rPr>
              <a:t> et </a:t>
            </a:r>
            <a:r>
              <a:rPr sz="577" spc="-3" dirty="0">
                <a:latin typeface="Arial MT"/>
                <a:cs typeface="Arial MT"/>
              </a:rPr>
              <a:t>2022,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le</a:t>
            </a:r>
            <a:r>
              <a:rPr sz="577" spc="-3" dirty="0">
                <a:latin typeface="Arial MT"/>
                <a:cs typeface="Arial MT"/>
              </a:rPr>
              <a:t> nombre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découvertes de séropositivité a diminué de 11% selon les estimations « hautes »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de 21% selon les estimations « basses ». </a:t>
            </a:r>
            <a:r>
              <a:rPr sz="577" dirty="0">
                <a:latin typeface="Arial MT"/>
                <a:cs typeface="Arial MT"/>
              </a:rPr>
              <a:t> Cette </a:t>
            </a:r>
            <a:r>
              <a:rPr sz="577" spc="-3" dirty="0">
                <a:latin typeface="Arial MT"/>
                <a:cs typeface="Arial MT"/>
              </a:rPr>
              <a:t>différence est liée essentiellement aux années 2020-2022, l’évolution de 2012 à 2019 étant </a:t>
            </a:r>
            <a:r>
              <a:rPr sz="577" dirty="0">
                <a:latin typeface="Arial MT"/>
                <a:cs typeface="Arial MT"/>
              </a:rPr>
              <a:t>très </a:t>
            </a:r>
            <a:r>
              <a:rPr sz="577" spc="-3" dirty="0">
                <a:latin typeface="Arial MT"/>
                <a:cs typeface="Arial MT"/>
              </a:rPr>
              <a:t>proche entre </a:t>
            </a:r>
            <a:r>
              <a:rPr sz="577" spc="-6" dirty="0">
                <a:latin typeface="Arial MT"/>
                <a:cs typeface="Arial MT"/>
              </a:rPr>
              <a:t>les </a:t>
            </a:r>
            <a:r>
              <a:rPr sz="577" spc="-3" dirty="0">
                <a:latin typeface="Arial MT"/>
                <a:cs typeface="Arial MT"/>
              </a:rPr>
              <a:t>deux </a:t>
            </a:r>
            <a:r>
              <a:rPr sz="577" dirty="0">
                <a:latin typeface="Arial MT"/>
                <a:cs typeface="Arial MT"/>
              </a:rPr>
              <a:t> estimations</a:t>
            </a:r>
            <a:r>
              <a:rPr sz="577" spc="-2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(respectivement</a:t>
            </a:r>
            <a:r>
              <a:rPr sz="577" spc="-19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-4%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 -5%).</a:t>
            </a:r>
          </a:p>
          <a:p>
            <a:pPr>
              <a:lnSpc>
                <a:spcPct val="100000"/>
              </a:lnSpc>
            </a:pPr>
            <a:endParaRPr sz="609" dirty="0">
              <a:latin typeface="Arial MT"/>
              <a:cs typeface="Arial MT"/>
            </a:endParaRPr>
          </a:p>
          <a:p>
            <a:pPr marL="48867" algn="just"/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Figure</a:t>
            </a:r>
            <a:r>
              <a:rPr sz="577" spc="-1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3.</a:t>
            </a:r>
            <a:r>
              <a:rPr sz="577" spc="3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Nombre</a:t>
            </a:r>
            <a:r>
              <a:rPr sz="577" spc="-1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de découvertes de</a:t>
            </a:r>
            <a:r>
              <a:rPr sz="577" spc="-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séropositivité</a:t>
            </a:r>
            <a:r>
              <a:rPr sz="577" spc="-19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VIH</a:t>
            </a:r>
            <a:r>
              <a:rPr sz="577" spc="3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France,</a:t>
            </a:r>
            <a:r>
              <a:rPr sz="577" spc="-13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2012-2022</a:t>
            </a:r>
            <a:endParaRPr sz="577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15884" y="6502622"/>
            <a:ext cx="3263659" cy="171571"/>
          </a:xfrm>
          <a:prstGeom prst="rect">
            <a:avLst/>
          </a:prstGeom>
        </p:spPr>
        <p:txBody>
          <a:bodyPr vert="horz" wrap="square" lIns="0" tIns="17512" rIns="0" bIns="0" rtlCol="0">
            <a:spAutoFit/>
          </a:bodyPr>
          <a:lstStyle/>
          <a:p>
            <a:pPr marL="8145" marR="3258">
              <a:lnSpc>
                <a:spcPts val="552"/>
              </a:lnSpc>
              <a:spcBef>
                <a:spcPts val="138"/>
              </a:spcBef>
            </a:pP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Source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:</a:t>
            </a:r>
            <a:r>
              <a:rPr sz="513" spc="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Santé</a:t>
            </a:r>
            <a:r>
              <a:rPr sz="513" spc="1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publique</a:t>
            </a:r>
            <a:r>
              <a:rPr sz="513" spc="2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France,</a:t>
            </a:r>
            <a:r>
              <a:rPr sz="513" spc="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DO VIH,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données</a:t>
            </a:r>
            <a:r>
              <a:rPr sz="513" spc="29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au</a:t>
            </a:r>
            <a:r>
              <a:rPr sz="513" spc="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30/06/2023</a:t>
            </a:r>
            <a:r>
              <a:rPr sz="513" spc="29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AFEF"/>
                </a:solidFill>
                <a:latin typeface="Arial MT"/>
                <a:cs typeface="Arial MT"/>
              </a:rPr>
              <a:t>(nombres</a:t>
            </a:r>
            <a:r>
              <a:rPr sz="513" spc="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AFEF"/>
                </a:solidFill>
                <a:latin typeface="Arial MT"/>
                <a:cs typeface="Arial MT"/>
              </a:rPr>
              <a:t>bruts</a:t>
            </a:r>
            <a:r>
              <a:rPr sz="513" spc="1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AFEF"/>
                </a:solidFill>
                <a:latin typeface="Arial MT"/>
                <a:cs typeface="Arial MT"/>
              </a:rPr>
              <a:t>et</a:t>
            </a:r>
            <a:r>
              <a:rPr sz="513" spc="13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AFEF"/>
                </a:solidFill>
                <a:latin typeface="Arial MT"/>
                <a:cs typeface="Arial MT"/>
              </a:rPr>
              <a:t>nombres</a:t>
            </a:r>
            <a:r>
              <a:rPr sz="513" spc="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AFEF"/>
                </a:solidFill>
                <a:latin typeface="Arial MT"/>
                <a:cs typeface="Arial MT"/>
              </a:rPr>
              <a:t>corrigés</a:t>
            </a:r>
            <a:r>
              <a:rPr sz="513" spc="13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AFEF"/>
                </a:solidFill>
                <a:latin typeface="Arial MT"/>
                <a:cs typeface="Arial MT"/>
              </a:rPr>
              <a:t>selon</a:t>
            </a:r>
            <a:r>
              <a:rPr sz="513" spc="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AFEF"/>
                </a:solidFill>
                <a:latin typeface="Arial MT"/>
                <a:cs typeface="Arial MT"/>
              </a:rPr>
              <a:t>les </a:t>
            </a:r>
            <a:r>
              <a:rPr sz="513" spc="-135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AFEF"/>
                </a:solidFill>
                <a:latin typeface="Arial MT"/>
                <a:cs typeface="Arial MT"/>
              </a:rPr>
              <a:t>estimations</a:t>
            </a:r>
            <a:r>
              <a:rPr sz="513" spc="-1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AFEF"/>
                </a:solidFill>
                <a:latin typeface="Arial MT"/>
                <a:cs typeface="Arial MT"/>
              </a:rPr>
              <a:t>« </a:t>
            </a:r>
            <a:r>
              <a:rPr sz="513" spc="-3" dirty="0">
                <a:solidFill>
                  <a:srgbClr val="00AFEF"/>
                </a:solidFill>
                <a:latin typeface="Arial MT"/>
                <a:cs typeface="Arial MT"/>
              </a:rPr>
              <a:t>hautes</a:t>
            </a:r>
            <a:r>
              <a:rPr sz="513" spc="1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AFEF"/>
                </a:solidFill>
                <a:latin typeface="Arial MT"/>
                <a:cs typeface="Arial MT"/>
              </a:rPr>
              <a:t>»</a:t>
            </a:r>
            <a:r>
              <a:rPr sz="513" spc="3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AFEF"/>
                </a:solidFill>
                <a:latin typeface="Arial MT"/>
                <a:cs typeface="Arial MT"/>
              </a:rPr>
              <a:t>et</a:t>
            </a:r>
            <a:r>
              <a:rPr sz="513" spc="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AFEF"/>
                </a:solidFill>
                <a:latin typeface="Arial MT"/>
                <a:cs typeface="Arial MT"/>
              </a:rPr>
              <a:t>« </a:t>
            </a:r>
            <a:r>
              <a:rPr sz="513" spc="-3" dirty="0">
                <a:solidFill>
                  <a:srgbClr val="00AFEF"/>
                </a:solidFill>
                <a:latin typeface="Arial MT"/>
                <a:cs typeface="Arial MT"/>
              </a:rPr>
              <a:t>basses</a:t>
            </a:r>
            <a:r>
              <a:rPr sz="513" dirty="0">
                <a:solidFill>
                  <a:srgbClr val="00AFEF"/>
                </a:solidFill>
                <a:latin typeface="Arial MT"/>
                <a:cs typeface="Arial MT"/>
              </a:rPr>
              <a:t> »</a:t>
            </a:r>
            <a:endParaRPr sz="513">
              <a:latin typeface="Arial MT"/>
              <a:cs typeface="Arial MT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81193" y="4636725"/>
            <a:ext cx="3232219" cy="18756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1084" y="284908"/>
            <a:ext cx="2158397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Arial MT"/>
                <a:cs typeface="Arial MT"/>
              </a:rPr>
              <a:t>Santé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publique</a:t>
            </a:r>
            <a:r>
              <a:rPr sz="513" spc="19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France</a:t>
            </a:r>
            <a:r>
              <a:rPr sz="513" spc="6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-</a:t>
            </a:r>
            <a:r>
              <a:rPr sz="513" spc="-3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Bulletin</a:t>
            </a:r>
            <a:r>
              <a:rPr sz="513" spc="3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de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santé</a:t>
            </a:r>
            <a:r>
              <a:rPr sz="513" spc="6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publique</a:t>
            </a:r>
            <a:r>
              <a:rPr sz="513" spc="19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-</a:t>
            </a:r>
            <a:r>
              <a:rPr sz="513" spc="6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Novembre</a:t>
            </a:r>
            <a:r>
              <a:rPr sz="513" spc="3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2023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/</a:t>
            </a:r>
            <a:r>
              <a:rPr sz="513" spc="13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p.5</a:t>
            </a:r>
            <a:endParaRPr sz="513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1721" y="650777"/>
            <a:ext cx="4241046" cy="1283147"/>
          </a:xfrm>
          <a:prstGeom prst="rect">
            <a:avLst/>
          </a:prstGeom>
        </p:spPr>
        <p:txBody>
          <a:bodyPr vert="horz" wrap="square" lIns="0" tIns="18326" rIns="0" bIns="0" rtlCol="0">
            <a:spAutoFit/>
          </a:bodyPr>
          <a:lstStyle/>
          <a:p>
            <a:pPr marL="8145" marR="3258" algn="just">
              <a:lnSpc>
                <a:spcPts val="621"/>
              </a:lnSpc>
              <a:spcBef>
                <a:spcPts val="144"/>
              </a:spcBef>
            </a:pPr>
            <a:r>
              <a:rPr sz="577" b="1" u="sng" dirty="0">
                <a:latin typeface="Arial MT"/>
                <a:cs typeface="Arial MT"/>
              </a:rPr>
              <a:t>Après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une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diminution</a:t>
            </a:r>
            <a:r>
              <a:rPr sz="577" b="1" u="sng" spc="13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du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nombre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découvertes</a:t>
            </a:r>
            <a:r>
              <a:rPr sz="577" b="1" u="sng" spc="13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de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séropositivité</a:t>
            </a:r>
            <a:r>
              <a:rPr sz="577" b="1" u="sng" spc="13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VIH</a:t>
            </a:r>
            <a:r>
              <a:rPr sz="577" b="1" u="sng" spc="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2020,</a:t>
            </a:r>
            <a:r>
              <a:rPr sz="577" b="1" u="sng" spc="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beaucoup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plus</a:t>
            </a:r>
            <a:r>
              <a:rPr sz="577" b="1" u="sng" spc="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marquée</a:t>
            </a:r>
            <a:r>
              <a:rPr sz="577" b="1" u="sng" spc="3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chez</a:t>
            </a:r>
            <a:r>
              <a:rPr sz="577" b="1" u="sng" spc="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les</a:t>
            </a:r>
            <a:r>
              <a:rPr sz="577" b="1" u="sng" spc="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personnes</a:t>
            </a:r>
            <a:r>
              <a:rPr sz="577" b="1" u="sng" spc="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nées </a:t>
            </a:r>
            <a:r>
              <a:rPr sz="577" b="1" u="sng" spc="-1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à l’étranger que chez celles </a:t>
            </a:r>
            <a:r>
              <a:rPr sz="577" b="1" u="sng" spc="-6" dirty="0">
                <a:latin typeface="Arial MT"/>
                <a:cs typeface="Arial MT"/>
              </a:rPr>
              <a:t>nées en </a:t>
            </a:r>
            <a:r>
              <a:rPr sz="577" b="1" u="sng" dirty="0">
                <a:latin typeface="Arial MT"/>
                <a:cs typeface="Arial MT"/>
              </a:rPr>
              <a:t>France, </a:t>
            </a:r>
            <a:r>
              <a:rPr sz="577" b="1" u="sng" spc="-3" dirty="0">
                <a:latin typeface="Arial MT"/>
                <a:cs typeface="Arial MT"/>
              </a:rPr>
              <a:t>le nombre </a:t>
            </a:r>
            <a:r>
              <a:rPr sz="577" b="1" u="sng" spc="-6" dirty="0">
                <a:latin typeface="Arial MT"/>
                <a:cs typeface="Arial MT"/>
              </a:rPr>
              <a:t>de </a:t>
            </a:r>
            <a:r>
              <a:rPr sz="577" b="1" u="sng" spc="-3" dirty="0">
                <a:latin typeface="Arial MT"/>
                <a:cs typeface="Arial MT"/>
              </a:rPr>
              <a:t>découvertes réaugmente </a:t>
            </a:r>
            <a:r>
              <a:rPr sz="577" b="1" u="sng" spc="-6" dirty="0">
                <a:latin typeface="Arial MT"/>
                <a:cs typeface="Arial MT"/>
              </a:rPr>
              <a:t>en 2022 </a:t>
            </a:r>
            <a:r>
              <a:rPr sz="577" b="1" u="sng" spc="-3" dirty="0">
                <a:latin typeface="Arial MT"/>
                <a:cs typeface="Arial MT"/>
              </a:rPr>
              <a:t>aussi bien chez les hétérosexuel.le.s 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né.e.s à l’étranger que chez les HSH nés à l’étranger (Figure </a:t>
            </a:r>
            <a:r>
              <a:rPr sz="577" b="1" u="sng" dirty="0">
                <a:latin typeface="Arial MT"/>
                <a:cs typeface="Arial MT"/>
              </a:rPr>
              <a:t>4). </a:t>
            </a:r>
            <a:r>
              <a:rPr sz="577" b="1" u="sng" spc="-3" dirty="0">
                <a:latin typeface="Arial MT"/>
                <a:cs typeface="Arial MT"/>
              </a:rPr>
              <a:t>Parmi les personnes </a:t>
            </a:r>
            <a:r>
              <a:rPr sz="577" b="1" u="sng" spc="-6" dirty="0">
                <a:latin typeface="Arial MT"/>
                <a:cs typeface="Arial MT"/>
              </a:rPr>
              <a:t>nées </a:t>
            </a:r>
            <a:r>
              <a:rPr sz="577" b="1" u="sng" spc="-3" dirty="0">
                <a:latin typeface="Arial MT"/>
                <a:cs typeface="Arial MT"/>
              </a:rPr>
              <a:t>à l’étranger, est observée </a:t>
            </a:r>
            <a:r>
              <a:rPr sz="577" b="1" u="sng" spc="-6" dirty="0">
                <a:latin typeface="Arial MT"/>
                <a:cs typeface="Arial MT"/>
              </a:rPr>
              <a:t>en </a:t>
            </a:r>
            <a:r>
              <a:rPr sz="577" b="1" u="sng" spc="-3" dirty="0">
                <a:latin typeface="Arial MT"/>
                <a:cs typeface="Arial MT"/>
              </a:rPr>
              <a:t>2020 </a:t>
            </a:r>
            <a:r>
              <a:rPr sz="577" b="1" u="sng" dirty="0">
                <a:latin typeface="Arial MT"/>
                <a:cs typeface="Arial MT"/>
              </a:rPr>
              <a:t>et </a:t>
            </a:r>
            <a:r>
              <a:rPr sz="577" b="1" u="sng" spc="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2021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une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diminution</a:t>
            </a:r>
            <a:r>
              <a:rPr sz="577" b="1" u="sng" spc="64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de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la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part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celles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diagnostiquées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dans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l’année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de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leur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arrivée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(de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20%</a:t>
            </a:r>
            <a:r>
              <a:rPr sz="577" b="1" u="sng" spc="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2019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à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13%</a:t>
            </a:r>
            <a:r>
              <a:rPr sz="577" b="1" u="sng" spc="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2020),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suivie </a:t>
            </a:r>
            <a:r>
              <a:rPr sz="577" b="1" u="sng" dirty="0">
                <a:latin typeface="Arial MT"/>
                <a:cs typeface="Arial MT"/>
              </a:rPr>
              <a:t> d’une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réaugmentation</a:t>
            </a:r>
            <a:r>
              <a:rPr sz="577" b="1" u="sng" spc="-1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2022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(23%).</a:t>
            </a:r>
          </a:p>
          <a:p>
            <a:pPr marL="8145" marR="3665" algn="just">
              <a:lnSpc>
                <a:spcPts val="621"/>
              </a:lnSpc>
              <a:spcBef>
                <a:spcPts val="391"/>
              </a:spcBef>
            </a:pPr>
            <a:r>
              <a:rPr sz="577" spc="-3" dirty="0">
                <a:latin typeface="Arial MT"/>
                <a:cs typeface="Arial MT"/>
              </a:rPr>
              <a:t>Sur la totalité de la période 2012-2022, le nombre de découvertes </a:t>
            </a:r>
            <a:r>
              <a:rPr sz="577" dirty="0">
                <a:latin typeface="Arial MT"/>
                <a:cs typeface="Arial MT"/>
              </a:rPr>
              <a:t>est </a:t>
            </a:r>
            <a:r>
              <a:rPr sz="577" spc="-3" dirty="0">
                <a:latin typeface="Arial MT"/>
                <a:cs typeface="Arial MT"/>
              </a:rPr>
              <a:t>quasi stable chez les femmes hétérosexuelles nées à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l’étranger, diminue </a:t>
            </a:r>
            <a:r>
              <a:rPr sz="577" dirty="0">
                <a:latin typeface="Arial MT"/>
                <a:cs typeface="Arial MT"/>
              </a:rPr>
              <a:t>chez </a:t>
            </a:r>
            <a:r>
              <a:rPr sz="577" spc="-3" dirty="0">
                <a:latin typeface="Arial MT"/>
                <a:cs typeface="Arial MT"/>
              </a:rPr>
              <a:t>les femmes hétérosexuelles nées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spc="-3" dirty="0">
                <a:latin typeface="Arial MT"/>
                <a:cs typeface="Arial MT"/>
              </a:rPr>
              <a:t>France, les UDI, les hommes hétérosexuels nés en France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ceux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nés à l’étranger (respectivement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-24%, -21%, -16%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-14% </a:t>
            </a:r>
            <a:r>
              <a:rPr sz="577" dirty="0">
                <a:latin typeface="Arial MT"/>
                <a:cs typeface="Arial MT"/>
              </a:rPr>
              <a:t>sur </a:t>
            </a:r>
            <a:r>
              <a:rPr sz="577" spc="-3" dirty="0">
                <a:latin typeface="Arial MT"/>
                <a:cs typeface="Arial MT"/>
              </a:rPr>
              <a:t>la base des estimations « hautes </a:t>
            </a:r>
            <a:r>
              <a:rPr sz="577" dirty="0">
                <a:latin typeface="Arial MT"/>
                <a:cs typeface="Arial MT"/>
              </a:rPr>
              <a:t>»). </a:t>
            </a:r>
            <a:r>
              <a:rPr sz="577" b="1" u="sng" spc="-3" dirty="0">
                <a:latin typeface="Arial MT"/>
                <a:cs typeface="Arial MT"/>
              </a:rPr>
              <a:t>La diminution la plus </a:t>
            </a:r>
            <a:r>
              <a:rPr sz="577" b="1" u="sng" dirty="0">
                <a:latin typeface="Arial MT"/>
                <a:cs typeface="Arial MT"/>
              </a:rPr>
              <a:t> importante</a:t>
            </a:r>
            <a:r>
              <a:rPr sz="577" b="1" u="sng" spc="-1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est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observée</a:t>
            </a:r>
            <a:r>
              <a:rPr sz="577" b="1" u="sng" spc="-10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chez</a:t>
            </a:r>
            <a:r>
              <a:rPr sz="577" b="1" u="sng" spc="-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les HSH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nés en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France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(-32%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sur</a:t>
            </a:r>
            <a:r>
              <a:rPr sz="577" b="1" u="sng" spc="-3" dirty="0">
                <a:latin typeface="Arial MT"/>
                <a:cs typeface="Arial MT"/>
              </a:rPr>
              <a:t> 2012-2022).</a:t>
            </a:r>
            <a:endParaRPr sz="577" b="1" u="sng" dirty="0">
              <a:latin typeface="Arial MT"/>
              <a:cs typeface="Arial MT"/>
            </a:endParaRPr>
          </a:p>
          <a:p>
            <a:pPr marL="8145" marR="4072" algn="just">
              <a:lnSpc>
                <a:spcPts val="621"/>
              </a:lnSpc>
              <a:spcBef>
                <a:spcPts val="388"/>
              </a:spcBef>
            </a:pPr>
            <a:r>
              <a:rPr sz="577" b="1" u="sng" spc="-3" dirty="0">
                <a:latin typeface="Arial MT"/>
                <a:cs typeface="Arial MT"/>
              </a:rPr>
              <a:t>Par contre, une augmentation </a:t>
            </a:r>
            <a:r>
              <a:rPr sz="577" b="1" u="sng" dirty="0">
                <a:latin typeface="Arial MT"/>
                <a:cs typeface="Arial MT"/>
              </a:rPr>
              <a:t>est </a:t>
            </a:r>
            <a:r>
              <a:rPr sz="577" b="1" u="sng" spc="-3" dirty="0">
                <a:latin typeface="Arial MT"/>
                <a:cs typeface="Arial MT"/>
              </a:rPr>
              <a:t>observée entre 2012 </a:t>
            </a:r>
            <a:r>
              <a:rPr sz="577" b="1" u="sng" dirty="0">
                <a:latin typeface="Arial MT"/>
                <a:cs typeface="Arial MT"/>
              </a:rPr>
              <a:t>et </a:t>
            </a:r>
            <a:r>
              <a:rPr sz="577" b="1" u="sng" spc="-3" dirty="0">
                <a:latin typeface="Arial MT"/>
                <a:cs typeface="Arial MT"/>
              </a:rPr>
              <a:t>2022 </a:t>
            </a:r>
            <a:r>
              <a:rPr sz="577" b="1" u="sng" spc="-6" dirty="0">
                <a:latin typeface="Arial MT"/>
                <a:cs typeface="Arial MT"/>
              </a:rPr>
              <a:t>dans </a:t>
            </a:r>
            <a:r>
              <a:rPr sz="577" b="1" u="sng" spc="-3" dirty="0">
                <a:latin typeface="Arial MT"/>
                <a:cs typeface="Arial MT"/>
              </a:rPr>
              <a:t>deux populations, les HSH nés à l’étranger et les personnes </a:t>
            </a:r>
            <a:r>
              <a:rPr sz="577" b="1" u="sng" dirty="0">
                <a:latin typeface="Arial MT"/>
                <a:cs typeface="Arial MT"/>
              </a:rPr>
              <a:t> trans </a:t>
            </a:r>
            <a:r>
              <a:rPr sz="577" b="1" u="sng" spc="-3" dirty="0">
                <a:latin typeface="Arial MT"/>
                <a:cs typeface="Arial MT"/>
              </a:rPr>
              <a:t>contaminées par rapports sexuels (respectivement </a:t>
            </a:r>
            <a:r>
              <a:rPr sz="577" b="1" u="sng" spc="-6" dirty="0">
                <a:latin typeface="Arial MT"/>
                <a:cs typeface="Arial MT"/>
              </a:rPr>
              <a:t>de </a:t>
            </a:r>
            <a:r>
              <a:rPr sz="577" b="1" u="sng" spc="-3" dirty="0">
                <a:latin typeface="Arial MT"/>
                <a:cs typeface="Arial MT"/>
              </a:rPr>
              <a:t>+96% et +153%). En 2022, le nombre estimé de découvertes </a:t>
            </a:r>
            <a:r>
              <a:rPr sz="577" b="1" u="sng" spc="-10" dirty="0">
                <a:latin typeface="Arial MT"/>
                <a:cs typeface="Arial MT"/>
              </a:rPr>
              <a:t>de 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séropositivité</a:t>
            </a:r>
            <a:r>
              <a:rPr sz="577" b="1" u="sng" spc="138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dépasse</a:t>
            </a:r>
            <a:r>
              <a:rPr sz="577" b="1" u="sng" spc="-19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celui</a:t>
            </a:r>
            <a:r>
              <a:rPr sz="577" b="1" u="sng" spc="-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observé en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2019.</a:t>
            </a:r>
            <a:endParaRPr sz="577" b="1" u="sng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641" dirty="0">
              <a:latin typeface="Arial MT"/>
              <a:cs typeface="Arial MT"/>
            </a:endParaRPr>
          </a:p>
          <a:p>
            <a:pPr marL="8145" algn="just">
              <a:spcBef>
                <a:spcPts val="449"/>
              </a:spcBef>
            </a:pP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Figure</a:t>
            </a:r>
            <a:r>
              <a:rPr sz="577" spc="-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4.</a:t>
            </a:r>
            <a:r>
              <a:rPr sz="577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Nombre</a:t>
            </a:r>
            <a:r>
              <a:rPr sz="577" spc="-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B0E6"/>
                </a:solidFill>
                <a:latin typeface="Arial MT"/>
                <a:cs typeface="Arial MT"/>
              </a:rPr>
              <a:t>de découvertes de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séropositivité</a:t>
            </a:r>
            <a:r>
              <a:rPr sz="577" spc="-19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VIH</a:t>
            </a:r>
            <a:r>
              <a:rPr sz="577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B0E6"/>
                </a:solidFill>
                <a:latin typeface="Arial MT"/>
                <a:cs typeface="Arial MT"/>
              </a:rPr>
              <a:t>par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population*,</a:t>
            </a:r>
            <a:r>
              <a:rPr sz="577" spc="-1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France,</a:t>
            </a:r>
            <a:r>
              <a:rPr sz="577" spc="-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B0E6"/>
                </a:solidFill>
                <a:latin typeface="Arial MT"/>
                <a:cs typeface="Arial MT"/>
              </a:rPr>
              <a:t>2012-2022</a:t>
            </a:r>
            <a:endParaRPr sz="577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11721" y="3841767"/>
            <a:ext cx="4239417" cy="410407"/>
          </a:xfrm>
          <a:prstGeom prst="rect">
            <a:avLst/>
          </a:prstGeom>
        </p:spPr>
        <p:txBody>
          <a:bodyPr vert="horz" wrap="square" lIns="0" tIns="48869" rIns="0" bIns="0" rtlCol="0">
            <a:spAutoFit/>
          </a:bodyPr>
          <a:lstStyle/>
          <a:p>
            <a:pPr marL="447948">
              <a:spcBef>
                <a:spcPts val="385"/>
              </a:spcBef>
            </a:pP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*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population</a:t>
            </a:r>
            <a:r>
              <a:rPr sz="513" spc="19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définie</a:t>
            </a:r>
            <a:r>
              <a:rPr sz="513" spc="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par</a:t>
            </a:r>
            <a:r>
              <a:rPr sz="513" spc="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le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genre,</a:t>
            </a:r>
            <a:r>
              <a:rPr sz="513" spc="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le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mode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de</a:t>
            </a:r>
            <a:r>
              <a:rPr sz="513" spc="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contamination</a:t>
            </a:r>
            <a:r>
              <a:rPr sz="513" spc="-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probable</a:t>
            </a:r>
            <a:r>
              <a:rPr sz="513" spc="19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et</a:t>
            </a:r>
            <a:r>
              <a:rPr sz="513" spc="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le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lieu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de</a:t>
            </a:r>
            <a:r>
              <a:rPr sz="513" spc="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naissance.</a:t>
            </a:r>
            <a:endParaRPr sz="513">
              <a:latin typeface="Arial MT"/>
              <a:cs typeface="Arial MT"/>
            </a:endParaRPr>
          </a:p>
          <a:p>
            <a:pPr marL="8145" marR="3258" algn="just">
              <a:lnSpc>
                <a:spcPts val="552"/>
              </a:lnSpc>
              <a:spcBef>
                <a:spcPts val="398"/>
              </a:spcBef>
            </a:pP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Source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: Santé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publique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France, DO VIH, données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corrigées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au 30/06/2023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(estimations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« hautes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»). Les tendances par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population selon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les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estimations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«</a:t>
            </a:r>
            <a:r>
              <a:rPr sz="513" spc="7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hautes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»</a:t>
            </a:r>
            <a:r>
              <a:rPr sz="513" spc="7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sont</a:t>
            </a:r>
            <a:r>
              <a:rPr sz="513" spc="8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similaires</a:t>
            </a:r>
            <a:r>
              <a:rPr sz="513" spc="9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à</a:t>
            </a:r>
            <a:r>
              <a:rPr sz="513" spc="7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celles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des</a:t>
            </a:r>
            <a:r>
              <a:rPr sz="513" spc="8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estimations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«</a:t>
            </a:r>
            <a:r>
              <a:rPr sz="513" spc="6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basses</a:t>
            </a:r>
            <a:r>
              <a:rPr sz="513" spc="9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»,</a:t>
            </a:r>
            <a:r>
              <a:rPr sz="513" spc="7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mais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les</a:t>
            </a:r>
            <a:r>
              <a:rPr sz="513" spc="8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pourcentages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de</a:t>
            </a:r>
            <a:r>
              <a:rPr sz="513" spc="8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diminution</a:t>
            </a:r>
            <a:r>
              <a:rPr sz="513" spc="7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ou</a:t>
            </a:r>
            <a:r>
              <a:rPr sz="513" spc="8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d’augmentation</a:t>
            </a:r>
            <a:r>
              <a:rPr sz="513" spc="8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peuvent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varier</a:t>
            </a:r>
            <a:endParaRPr sz="513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11721" y="4366587"/>
            <a:ext cx="4241046" cy="2265792"/>
          </a:xfrm>
          <a:prstGeom prst="rect">
            <a:avLst/>
          </a:prstGeom>
        </p:spPr>
        <p:txBody>
          <a:bodyPr vert="horz" wrap="square" lIns="0" tIns="8552" rIns="0" bIns="0" rtlCol="0">
            <a:spAutoFit/>
          </a:bodyPr>
          <a:lstStyle/>
          <a:p>
            <a:pPr marL="8145" algn="just">
              <a:spcBef>
                <a:spcPts val="67"/>
              </a:spcBef>
            </a:pPr>
            <a:r>
              <a:rPr sz="705" u="sng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Caractéristiques</a:t>
            </a:r>
            <a:r>
              <a:rPr sz="705" u="sng" spc="-29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des</a:t>
            </a:r>
            <a:r>
              <a:rPr sz="705" u="sng" spc="-6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découvertes</a:t>
            </a:r>
            <a:r>
              <a:rPr sz="705" u="sng" spc="-1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de</a:t>
            </a:r>
            <a:r>
              <a:rPr sz="705" u="sng" spc="-10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séropositivité*</a:t>
            </a:r>
            <a:endParaRPr sz="705" dirty="0">
              <a:latin typeface="Arial MT"/>
              <a:cs typeface="Arial MT"/>
            </a:endParaRPr>
          </a:p>
          <a:p>
            <a:pPr>
              <a:spcBef>
                <a:spcPts val="10"/>
              </a:spcBef>
            </a:pPr>
            <a:endParaRPr sz="673" dirty="0">
              <a:latin typeface="Arial MT"/>
              <a:cs typeface="Arial MT"/>
            </a:endParaRPr>
          </a:p>
          <a:p>
            <a:pPr marL="8145" marR="4072" algn="just">
              <a:lnSpc>
                <a:spcPts val="621"/>
              </a:lnSpc>
            </a:pPr>
            <a:r>
              <a:rPr sz="577" spc="-3" dirty="0">
                <a:latin typeface="Arial MT"/>
                <a:cs typeface="Arial MT"/>
              </a:rPr>
              <a:t>Les hommes cis représentaient 67% des découvertes de séropositivité </a:t>
            </a:r>
            <a:r>
              <a:rPr sz="577" dirty="0">
                <a:latin typeface="Arial MT"/>
                <a:cs typeface="Arial MT"/>
              </a:rPr>
              <a:t>VIH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spc="-3" dirty="0">
                <a:latin typeface="Arial MT"/>
                <a:cs typeface="Arial MT"/>
              </a:rPr>
              <a:t>2022, les </a:t>
            </a:r>
            <a:r>
              <a:rPr sz="577" dirty="0">
                <a:latin typeface="Arial MT"/>
                <a:cs typeface="Arial MT"/>
              </a:rPr>
              <a:t>femmes </a:t>
            </a:r>
            <a:r>
              <a:rPr sz="577" spc="-3" dirty="0">
                <a:latin typeface="Arial MT"/>
                <a:cs typeface="Arial MT"/>
              </a:rPr>
              <a:t>cis 31%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les personnes trans </a:t>
            </a:r>
            <a:r>
              <a:rPr sz="577" dirty="0">
                <a:latin typeface="Arial MT"/>
                <a:cs typeface="Arial MT"/>
              </a:rPr>
              <a:t> 2%. </a:t>
            </a:r>
            <a:r>
              <a:rPr sz="577" spc="-3" dirty="0">
                <a:latin typeface="Arial MT"/>
                <a:cs typeface="Arial MT"/>
              </a:rPr>
              <a:t>La proportion de femmes cis </a:t>
            </a:r>
            <a:r>
              <a:rPr sz="577" dirty="0">
                <a:latin typeface="Arial MT"/>
                <a:cs typeface="Arial MT"/>
              </a:rPr>
              <a:t>est </a:t>
            </a:r>
            <a:r>
              <a:rPr sz="577" spc="-3" dirty="0">
                <a:latin typeface="Arial MT"/>
                <a:cs typeface="Arial MT"/>
              </a:rPr>
              <a:t>stable par rapport à 2019. La proportion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personnes trans a augmenté progressivement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depuis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quelques</a:t>
            </a:r>
            <a:r>
              <a:rPr sz="577" spc="-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années</a:t>
            </a:r>
            <a:r>
              <a:rPr sz="577" spc="-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(de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0,7% en 2012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1,9%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2022).</a:t>
            </a:r>
            <a:endParaRPr sz="577" dirty="0">
              <a:latin typeface="Arial MT"/>
              <a:cs typeface="Arial MT"/>
            </a:endParaRPr>
          </a:p>
          <a:p>
            <a:pPr marL="8145" marR="4887" algn="just">
              <a:lnSpc>
                <a:spcPct val="90100"/>
              </a:lnSpc>
              <a:spcBef>
                <a:spcPts val="378"/>
              </a:spcBef>
            </a:pPr>
            <a:r>
              <a:rPr sz="577" b="1" u="sng" spc="-3" dirty="0">
                <a:latin typeface="Arial MT"/>
                <a:cs typeface="Arial MT"/>
              </a:rPr>
              <a:t>Les personnes ayant découvert leur séropositivité en 2022 avaient un âge médian de </a:t>
            </a:r>
            <a:r>
              <a:rPr sz="577" b="1" u="sng" spc="-6" dirty="0">
                <a:latin typeface="Arial MT"/>
                <a:cs typeface="Arial MT"/>
              </a:rPr>
              <a:t>37 </a:t>
            </a:r>
            <a:r>
              <a:rPr sz="577" b="1" u="sng" spc="-3" dirty="0">
                <a:latin typeface="Arial MT"/>
                <a:cs typeface="Arial MT"/>
              </a:rPr>
              <a:t>ans </a:t>
            </a:r>
            <a:r>
              <a:rPr sz="577" b="1" u="sng" dirty="0">
                <a:latin typeface="Arial MT"/>
                <a:cs typeface="Arial MT"/>
              </a:rPr>
              <a:t>: </a:t>
            </a:r>
            <a:r>
              <a:rPr sz="577" b="1" u="sng" spc="-3" dirty="0">
                <a:latin typeface="Arial MT"/>
                <a:cs typeface="Arial MT"/>
              </a:rPr>
              <a:t>14% étaient âgées de moins de </a:t>
            </a:r>
            <a:r>
              <a:rPr sz="577" b="1" u="sng" spc="-10" dirty="0">
                <a:latin typeface="Arial MT"/>
                <a:cs typeface="Arial MT"/>
              </a:rPr>
              <a:t>25 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ans,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64%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de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25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à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49</a:t>
            </a:r>
            <a:r>
              <a:rPr sz="577" b="1" u="sng" spc="29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ans</a:t>
            </a:r>
            <a:r>
              <a:rPr sz="577" b="1" u="sng" spc="42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et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22%</a:t>
            </a:r>
            <a:r>
              <a:rPr sz="577" b="1" u="sng" spc="42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50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ans</a:t>
            </a:r>
            <a:r>
              <a:rPr sz="577" b="1" u="sng" spc="29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et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plus.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La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proportion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des</a:t>
            </a:r>
            <a:r>
              <a:rPr sz="577" b="1" u="sng" spc="42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plus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50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ans,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qui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s’était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stabilisée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autour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29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20%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entre 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2014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et </a:t>
            </a:r>
            <a:r>
              <a:rPr sz="577" b="1" u="sng" spc="-3" dirty="0">
                <a:latin typeface="Arial MT"/>
                <a:cs typeface="Arial MT"/>
              </a:rPr>
              <a:t>2017,</a:t>
            </a:r>
            <a:r>
              <a:rPr sz="577" b="1" u="sng" spc="-1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</a:t>
            </a:r>
            <a:r>
              <a:rPr sz="577" b="1" u="sng" spc="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eu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tendance</a:t>
            </a:r>
            <a:r>
              <a:rPr sz="577" b="1" u="sng" spc="-19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à</a:t>
            </a:r>
            <a:r>
              <a:rPr sz="577" b="1" u="sng" spc="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augmenter</a:t>
            </a:r>
            <a:r>
              <a:rPr sz="577" b="1" u="sng" spc="-19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depuis.</a:t>
            </a:r>
            <a:r>
              <a:rPr sz="577" b="1" u="sng" spc="-22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La </a:t>
            </a:r>
            <a:r>
              <a:rPr sz="577" b="1" u="sng" dirty="0">
                <a:latin typeface="Arial MT"/>
                <a:cs typeface="Arial MT"/>
              </a:rPr>
              <a:t>part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des </a:t>
            </a:r>
            <a:r>
              <a:rPr sz="577" b="1" u="sng" dirty="0">
                <a:latin typeface="Arial MT"/>
                <a:cs typeface="Arial MT"/>
              </a:rPr>
              <a:t>moins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25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ans</a:t>
            </a:r>
            <a:r>
              <a:rPr sz="577" b="1" u="sng" dirty="0">
                <a:latin typeface="Arial MT"/>
                <a:cs typeface="Arial MT"/>
              </a:rPr>
              <a:t> est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stable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depuis</a:t>
            </a:r>
            <a:r>
              <a:rPr sz="577" b="1" u="sng" spc="-1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2017.</a:t>
            </a:r>
            <a:endParaRPr sz="577" b="1" u="sng" dirty="0">
              <a:latin typeface="Arial MT"/>
              <a:cs typeface="Arial MT"/>
            </a:endParaRPr>
          </a:p>
          <a:p>
            <a:pPr marL="8145" marR="4072" algn="just">
              <a:lnSpc>
                <a:spcPts val="621"/>
              </a:lnSpc>
              <a:spcBef>
                <a:spcPts val="394"/>
              </a:spcBef>
            </a:pP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principaux</a:t>
            </a:r>
            <a:r>
              <a:rPr sz="577" dirty="0">
                <a:latin typeface="Arial MT"/>
                <a:cs typeface="Arial MT"/>
              </a:rPr>
              <a:t> modes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contamination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personnes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ayant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découvert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leur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séropositivité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en</a:t>
            </a:r>
            <a:r>
              <a:rPr sz="577" spc="-3" dirty="0">
                <a:latin typeface="Arial MT"/>
                <a:cs typeface="Arial MT"/>
              </a:rPr>
              <a:t> 2022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étaient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rapports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hétérosexuels (54%)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rapports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sexuels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entre hommes (41%) chez des personnes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cis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(Figure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4). </a:t>
            </a:r>
            <a:r>
              <a:rPr sz="577" spc="-3" dirty="0">
                <a:latin typeface="Arial MT"/>
                <a:cs typeface="Arial MT"/>
              </a:rPr>
              <a:t>Les découvertes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étaient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plus rarement liées à des rapports sexuels chez des personnes trans (2%)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à l’usage de drogues injectables (1%). Les autres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modes de contamination représentaient 2% des découvertes. Les hommes cis étaient contaminés majoritairement par rapports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sexuels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entre </a:t>
            </a:r>
            <a:r>
              <a:rPr sz="577" dirty="0">
                <a:latin typeface="Arial MT"/>
                <a:cs typeface="Arial MT"/>
              </a:rPr>
              <a:t>hommes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(60%)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-3" dirty="0">
                <a:latin typeface="Arial MT"/>
                <a:cs typeface="Arial MT"/>
              </a:rPr>
              <a:t> les </a:t>
            </a:r>
            <a:r>
              <a:rPr sz="577" dirty="0">
                <a:latin typeface="Arial MT"/>
                <a:cs typeface="Arial MT"/>
              </a:rPr>
              <a:t>femmes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cis</a:t>
            </a:r>
            <a:r>
              <a:rPr sz="577" spc="-3" dirty="0">
                <a:latin typeface="Arial MT"/>
                <a:cs typeface="Arial MT"/>
              </a:rPr>
              <a:t> par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rapports</a:t>
            </a:r>
            <a:r>
              <a:rPr sz="577" spc="-3" dirty="0">
                <a:latin typeface="Arial MT"/>
                <a:cs typeface="Arial MT"/>
              </a:rPr>
              <a:t> hétérosexuels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(97%).</a:t>
            </a:r>
            <a:endParaRPr sz="577" dirty="0">
              <a:latin typeface="Arial MT"/>
              <a:cs typeface="Arial MT"/>
            </a:endParaRPr>
          </a:p>
          <a:p>
            <a:pPr marL="8145" marR="3258" algn="just">
              <a:lnSpc>
                <a:spcPts val="621"/>
              </a:lnSpc>
              <a:spcBef>
                <a:spcPts val="391"/>
              </a:spcBef>
            </a:pPr>
            <a:r>
              <a:rPr sz="577" spc="-3" dirty="0">
                <a:latin typeface="Arial MT"/>
                <a:cs typeface="Arial MT"/>
              </a:rPr>
              <a:t>Les enfants de moins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15 ans diagnostiqués pour une infection à VIH entre 2012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2022 représentent </a:t>
            </a:r>
            <a:r>
              <a:rPr sz="577" spc="-6" dirty="0">
                <a:latin typeface="Arial MT"/>
                <a:cs typeface="Arial MT"/>
              </a:rPr>
              <a:t>un </a:t>
            </a:r>
            <a:r>
              <a:rPr sz="577" spc="-3" dirty="0">
                <a:latin typeface="Arial MT"/>
                <a:cs typeface="Arial MT"/>
              </a:rPr>
              <a:t>peu moins de 1 % de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l’ensemble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 diagnostics sur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cette période. La plupart d’entre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eux (91%) </a:t>
            </a:r>
            <a:r>
              <a:rPr sz="577" dirty="0">
                <a:latin typeface="Arial MT"/>
                <a:cs typeface="Arial MT"/>
              </a:rPr>
              <a:t>ont été </a:t>
            </a:r>
            <a:r>
              <a:rPr sz="577" spc="-3" dirty="0">
                <a:latin typeface="Arial MT"/>
                <a:cs typeface="Arial MT"/>
              </a:rPr>
              <a:t>contaminés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par transmission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mère-enfant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(TME), 5% par transfusion sanguine </a:t>
            </a:r>
            <a:r>
              <a:rPr sz="577" spc="-6" dirty="0">
                <a:latin typeface="Arial MT"/>
                <a:cs typeface="Arial MT"/>
              </a:rPr>
              <a:t>dans un pays </a:t>
            </a:r>
            <a:r>
              <a:rPr sz="577" spc="-3" dirty="0">
                <a:latin typeface="Arial MT"/>
                <a:cs typeface="Arial MT"/>
              </a:rPr>
              <a:t>autre que la France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6" dirty="0">
                <a:latin typeface="Arial MT"/>
                <a:cs typeface="Arial MT"/>
              </a:rPr>
              <a:t>4% </a:t>
            </a:r>
            <a:r>
              <a:rPr sz="577" spc="-3" dirty="0">
                <a:latin typeface="Arial MT"/>
                <a:cs typeface="Arial MT"/>
              </a:rPr>
              <a:t>lors de rapports hétérosexuels [2]. Parmi les enfants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contaminés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par </a:t>
            </a:r>
            <a:r>
              <a:rPr sz="577" spc="-6" dirty="0">
                <a:latin typeface="Arial MT"/>
                <a:cs typeface="Arial MT"/>
              </a:rPr>
              <a:t>TME, </a:t>
            </a:r>
            <a:r>
              <a:rPr sz="577" spc="-3" dirty="0">
                <a:latin typeface="Arial MT"/>
                <a:cs typeface="Arial MT"/>
              </a:rPr>
              <a:t>45% étaient nés dans un pays d’Afrique subsaharienne (âge médian au diagnostic de 6 ans), 36% étaient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nés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dirty="0">
                <a:latin typeface="Arial MT"/>
                <a:cs typeface="Arial MT"/>
              </a:rPr>
              <a:t>France </a:t>
            </a:r>
            <a:r>
              <a:rPr sz="577" spc="-3" dirty="0">
                <a:latin typeface="Arial MT"/>
                <a:cs typeface="Arial MT"/>
              </a:rPr>
              <a:t>(âge médian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0 </a:t>
            </a:r>
            <a:r>
              <a:rPr sz="577" dirty="0">
                <a:latin typeface="Arial MT"/>
                <a:cs typeface="Arial MT"/>
              </a:rPr>
              <a:t>an), </a:t>
            </a:r>
            <a:r>
              <a:rPr sz="577" spc="-3" dirty="0">
                <a:latin typeface="Arial MT"/>
                <a:cs typeface="Arial MT"/>
              </a:rPr>
              <a:t>et 19% dans un autre pays (âge médian de 2 ans). Plus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la moitié (55%) des enfants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contaminés par </a:t>
            </a:r>
            <a:r>
              <a:rPr sz="577" spc="-6" dirty="0">
                <a:latin typeface="Arial MT"/>
                <a:cs typeface="Arial MT"/>
              </a:rPr>
              <a:t>TME </a:t>
            </a:r>
            <a:r>
              <a:rPr sz="577" spc="-3" dirty="0">
                <a:latin typeface="Arial MT"/>
                <a:cs typeface="Arial MT"/>
              </a:rPr>
              <a:t>étaient asymptomatiques lors de la découverte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l’infection à </a:t>
            </a:r>
            <a:r>
              <a:rPr sz="577" dirty="0">
                <a:latin typeface="Arial MT"/>
                <a:cs typeface="Arial MT"/>
              </a:rPr>
              <a:t>VIH, </a:t>
            </a:r>
            <a:r>
              <a:rPr sz="577" spc="-3" dirty="0">
                <a:latin typeface="Arial MT"/>
                <a:cs typeface="Arial MT"/>
              </a:rPr>
              <a:t>32% étaient symptomatiques non sida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12% étaient </a:t>
            </a:r>
            <a:r>
              <a:rPr sz="577" spc="-6" dirty="0">
                <a:latin typeface="Arial MT"/>
                <a:cs typeface="Arial MT"/>
              </a:rPr>
              <a:t>au </a:t>
            </a:r>
            <a:r>
              <a:rPr sz="577" spc="-3" dirty="0">
                <a:latin typeface="Arial MT"/>
                <a:cs typeface="Arial MT"/>
              </a:rPr>
              <a:t>stade sida. Concernant les enfants contaminés par </a:t>
            </a:r>
            <a:r>
              <a:rPr sz="577" spc="-6" dirty="0">
                <a:latin typeface="Arial MT"/>
                <a:cs typeface="Arial MT"/>
              </a:rPr>
              <a:t>TME </a:t>
            </a:r>
            <a:r>
              <a:rPr sz="577" spc="-3" dirty="0">
                <a:latin typeface="Arial MT"/>
                <a:cs typeface="Arial MT"/>
              </a:rPr>
              <a:t>nés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spc="-3" dirty="0">
                <a:latin typeface="Arial MT"/>
                <a:cs typeface="Arial MT"/>
              </a:rPr>
              <a:t>France, la séropositivité </a:t>
            </a:r>
            <a:r>
              <a:rPr sz="577" spc="-6" dirty="0">
                <a:latin typeface="Arial MT"/>
                <a:cs typeface="Arial MT"/>
              </a:rPr>
              <a:t>de la </a:t>
            </a:r>
            <a:r>
              <a:rPr sz="577" dirty="0">
                <a:latin typeface="Arial MT"/>
                <a:cs typeface="Arial MT"/>
              </a:rPr>
              <a:t>mère </a:t>
            </a:r>
            <a:r>
              <a:rPr sz="577" spc="-3" dirty="0">
                <a:latin typeface="Arial MT"/>
                <a:cs typeface="Arial MT"/>
              </a:rPr>
              <a:t>n’a été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découverte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qu’après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l’accouchement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dans</a:t>
            </a:r>
            <a:r>
              <a:rPr sz="577" spc="-3" dirty="0">
                <a:latin typeface="Arial MT"/>
                <a:cs typeface="Arial MT"/>
              </a:rPr>
              <a:t> 45%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</a:t>
            </a:r>
            <a:r>
              <a:rPr sz="577" dirty="0">
                <a:latin typeface="Arial MT"/>
                <a:cs typeface="Arial MT"/>
              </a:rPr>
              <a:t> cas,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raison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d’un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suivi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optimal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la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grossesse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ou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d’une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séroconversion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 </a:t>
            </a:r>
            <a:r>
              <a:rPr sz="577" spc="-6" dirty="0">
                <a:latin typeface="Arial MT"/>
                <a:cs typeface="Arial MT"/>
              </a:rPr>
              <a:t>cours</a:t>
            </a:r>
            <a:r>
              <a:rPr sz="577" spc="-3" dirty="0">
                <a:latin typeface="Arial MT"/>
                <a:cs typeface="Arial MT"/>
              </a:rPr>
              <a:t> de grossesse. Le nombre de </a:t>
            </a:r>
            <a:r>
              <a:rPr sz="577" spc="-6" dirty="0">
                <a:latin typeface="Arial MT"/>
                <a:cs typeface="Arial MT"/>
              </a:rPr>
              <a:t>cas</a:t>
            </a:r>
            <a:r>
              <a:rPr sz="577" spc="14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déclarés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sur les années récentes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est très faible </a:t>
            </a:r>
            <a:r>
              <a:rPr sz="577" dirty="0">
                <a:latin typeface="Arial MT"/>
                <a:cs typeface="Arial MT"/>
              </a:rPr>
              <a:t>: </a:t>
            </a:r>
            <a:r>
              <a:rPr sz="577" spc="-6" dirty="0">
                <a:latin typeface="Arial MT"/>
                <a:cs typeface="Arial MT"/>
              </a:rPr>
              <a:t>un</a:t>
            </a:r>
            <a:r>
              <a:rPr sz="577" spc="14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concerne un </a:t>
            </a:r>
            <a:r>
              <a:rPr sz="577" dirty="0">
                <a:latin typeface="Arial MT"/>
                <a:cs typeface="Arial MT"/>
              </a:rPr>
              <a:t> enfant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né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2020,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un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2021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aucun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2022.</a:t>
            </a:r>
            <a:endParaRPr sz="577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641" dirty="0">
              <a:latin typeface="Arial MT"/>
              <a:cs typeface="Arial MT"/>
            </a:endParaRPr>
          </a:p>
          <a:p>
            <a:pPr>
              <a:spcBef>
                <a:spcPts val="3"/>
              </a:spcBef>
            </a:pPr>
            <a:endParaRPr sz="577" dirty="0">
              <a:latin typeface="Arial MT"/>
              <a:cs typeface="Arial MT"/>
            </a:endParaRPr>
          </a:p>
          <a:p>
            <a:pPr marL="8145" algn="just">
              <a:spcBef>
                <a:spcPts val="3"/>
              </a:spcBef>
            </a:pPr>
            <a:r>
              <a:rPr sz="513" i="1" dirty="0">
                <a:latin typeface="Arial"/>
                <a:cs typeface="Arial"/>
              </a:rPr>
              <a:t>*</a:t>
            </a:r>
            <a:r>
              <a:rPr sz="513" i="1" spc="13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Les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caractéristiques</a:t>
            </a:r>
            <a:r>
              <a:rPr sz="513" i="1" spc="3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présentées</a:t>
            </a:r>
            <a:r>
              <a:rPr sz="513" i="1" spc="2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en</a:t>
            </a:r>
            <a:r>
              <a:rPr sz="513" i="1" spc="22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proportion</a:t>
            </a:r>
            <a:r>
              <a:rPr sz="513" i="1" spc="2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sont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indépendantes</a:t>
            </a:r>
            <a:r>
              <a:rPr sz="513" i="1" spc="45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des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deux</a:t>
            </a:r>
            <a:r>
              <a:rPr sz="513" i="1" spc="2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hypothèses</a:t>
            </a:r>
            <a:r>
              <a:rPr sz="513" i="1" spc="19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d’estimation</a:t>
            </a:r>
            <a:r>
              <a:rPr sz="513" i="1" spc="29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(«</a:t>
            </a:r>
            <a:r>
              <a:rPr sz="513" i="1" spc="19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hautes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et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basses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»)</a:t>
            </a:r>
            <a:endParaRPr sz="513" dirty="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1653" y="1974322"/>
            <a:ext cx="2883292" cy="19019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0106" y="299731"/>
            <a:ext cx="2158804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Arial MT"/>
                <a:cs typeface="Arial MT"/>
              </a:rPr>
              <a:t>Santé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publique</a:t>
            </a:r>
            <a:r>
              <a:rPr sz="513" spc="19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France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-</a:t>
            </a:r>
            <a:r>
              <a:rPr sz="513" spc="-3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Bulletin</a:t>
            </a:r>
            <a:r>
              <a:rPr sz="513" spc="6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de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santé</a:t>
            </a:r>
            <a:r>
              <a:rPr sz="513" spc="3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publique</a:t>
            </a:r>
            <a:r>
              <a:rPr sz="513" spc="22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-</a:t>
            </a:r>
            <a:r>
              <a:rPr sz="513" spc="6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Novembre</a:t>
            </a:r>
            <a:r>
              <a:rPr sz="513" spc="3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2023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/</a:t>
            </a:r>
            <a:r>
              <a:rPr sz="513" spc="13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p.6</a:t>
            </a:r>
            <a:endParaRPr sz="513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742" y="4828781"/>
            <a:ext cx="2935419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Source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:</a:t>
            </a:r>
            <a:r>
              <a:rPr sz="513" spc="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Santé</a:t>
            </a:r>
            <a:r>
              <a:rPr sz="513" spc="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publique</a:t>
            </a:r>
            <a:r>
              <a:rPr sz="513" spc="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France,</a:t>
            </a:r>
            <a:r>
              <a:rPr sz="513" spc="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DO</a:t>
            </a:r>
            <a:r>
              <a:rPr sz="513" spc="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VIH,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données</a:t>
            </a:r>
            <a:r>
              <a:rPr sz="513" spc="2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corrigées</a:t>
            </a:r>
            <a:r>
              <a:rPr sz="513" spc="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au</a:t>
            </a:r>
            <a:r>
              <a:rPr sz="513" spc="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30/06/2023</a:t>
            </a:r>
            <a:r>
              <a:rPr sz="513" spc="29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(estimations</a:t>
            </a:r>
            <a:r>
              <a:rPr sz="513" spc="-1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«</a:t>
            </a:r>
            <a:r>
              <a:rPr sz="513" spc="29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hautes</a:t>
            </a:r>
            <a:r>
              <a:rPr sz="513" spc="22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»)</a:t>
            </a:r>
            <a:endParaRPr sz="513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16609" y="700461"/>
            <a:ext cx="3994663" cy="656521"/>
          </a:xfrm>
          <a:prstGeom prst="rect">
            <a:avLst/>
          </a:prstGeom>
        </p:spPr>
        <p:txBody>
          <a:bodyPr vert="horz" wrap="square" lIns="0" tIns="16696" rIns="0" bIns="0" rtlCol="0">
            <a:spAutoFit/>
          </a:bodyPr>
          <a:lstStyle/>
          <a:p>
            <a:pPr marL="8145" marR="3258" algn="just">
              <a:lnSpc>
                <a:spcPct val="90000"/>
              </a:lnSpc>
              <a:spcBef>
                <a:spcPts val="131"/>
              </a:spcBef>
            </a:pPr>
            <a:r>
              <a:rPr sz="577" spc="-3" dirty="0">
                <a:latin typeface="Arial MT"/>
                <a:cs typeface="Arial MT"/>
              </a:rPr>
              <a:t>Plus de la moitié des découvertes en 2022 (56%) concernaient des personnes nées à l’étranger </a:t>
            </a:r>
            <a:r>
              <a:rPr sz="577" dirty="0">
                <a:latin typeface="Arial MT"/>
                <a:cs typeface="Arial MT"/>
              </a:rPr>
              <a:t>: </a:t>
            </a:r>
            <a:r>
              <a:rPr sz="577" spc="-3" dirty="0">
                <a:latin typeface="Arial MT"/>
                <a:cs typeface="Arial MT"/>
              </a:rPr>
              <a:t>34% étaient nées </a:t>
            </a:r>
            <a:r>
              <a:rPr sz="577" spc="-10" dirty="0">
                <a:latin typeface="Arial MT"/>
                <a:cs typeface="Arial MT"/>
              </a:rPr>
              <a:t>en 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Afrique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subsaharienne, 8% sur le continent américain, 7% en Europe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7% dans une autre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zone </a:t>
            </a:r>
            <a:r>
              <a:rPr sz="577" spc="-3" dirty="0">
                <a:latin typeface="Arial MT"/>
                <a:cs typeface="Arial MT"/>
              </a:rPr>
              <a:t>géographique. Les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femmes cis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les personnes trans étaient plus souvent nées à l’étranger que les hommes </a:t>
            </a:r>
            <a:r>
              <a:rPr sz="577" spc="-6" dirty="0">
                <a:latin typeface="Arial MT"/>
                <a:cs typeface="Arial MT"/>
              </a:rPr>
              <a:t>cis </a:t>
            </a:r>
            <a:r>
              <a:rPr sz="577" spc="-3" dirty="0">
                <a:latin typeface="Arial MT"/>
                <a:cs typeface="Arial MT"/>
              </a:rPr>
              <a:t>(respectivement 80%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82%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i="1" dirty="0">
                <a:latin typeface="Arial"/>
                <a:cs typeface="Arial"/>
              </a:rPr>
              <a:t>vs </a:t>
            </a:r>
            <a:r>
              <a:rPr sz="577" spc="-3" dirty="0">
                <a:latin typeface="Arial MT"/>
                <a:cs typeface="Arial MT"/>
              </a:rPr>
              <a:t>44%). </a:t>
            </a:r>
            <a:r>
              <a:rPr sz="577" spc="-6" dirty="0">
                <a:latin typeface="Arial MT"/>
                <a:cs typeface="Arial MT"/>
              </a:rPr>
              <a:t>La </a:t>
            </a:r>
            <a:r>
              <a:rPr sz="577" spc="-3" dirty="0">
                <a:latin typeface="Arial MT"/>
                <a:cs typeface="Arial MT"/>
              </a:rPr>
              <a:t>majorité des personnes contaminées par rapports hétérosexuels étaient nées à l’étranger (71%), dont 74% </a:t>
            </a:r>
            <a:r>
              <a:rPr sz="577" spc="-10" dirty="0">
                <a:latin typeface="Arial MT"/>
                <a:cs typeface="Arial MT"/>
              </a:rPr>
              <a:t>en 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Afrique subsaharienne. Parmi les HSH, 33% étaient nés à l’étranger, dont 34%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spc="-3" dirty="0">
                <a:latin typeface="Arial MT"/>
                <a:cs typeface="Arial MT"/>
              </a:rPr>
              <a:t>Afrique subsaharienne, 19% </a:t>
            </a:r>
            <a:r>
              <a:rPr sz="577" dirty="0">
                <a:latin typeface="Arial MT"/>
                <a:cs typeface="Arial MT"/>
              </a:rPr>
              <a:t>sur </a:t>
            </a:r>
            <a:r>
              <a:rPr sz="577" spc="-3" dirty="0">
                <a:latin typeface="Arial MT"/>
                <a:cs typeface="Arial MT"/>
              </a:rPr>
              <a:t>le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continent américain, 17% en Europe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30% </a:t>
            </a:r>
            <a:r>
              <a:rPr sz="577" spc="-6" dirty="0">
                <a:latin typeface="Arial MT"/>
                <a:cs typeface="Arial MT"/>
              </a:rPr>
              <a:t>dans </a:t>
            </a:r>
            <a:r>
              <a:rPr sz="577" spc="-3" dirty="0">
                <a:latin typeface="Arial MT"/>
                <a:cs typeface="Arial MT"/>
              </a:rPr>
              <a:t>une autre zone géographique. Parmi les UDI, 62% étaient nés à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l’étranger,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principalement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en</a:t>
            </a:r>
            <a:r>
              <a:rPr sz="577" spc="-3" dirty="0">
                <a:latin typeface="Arial MT"/>
                <a:cs typeface="Arial MT"/>
              </a:rPr>
              <a:t> Europe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(81%).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Parmi</a:t>
            </a:r>
            <a:r>
              <a:rPr sz="577" spc="-3" dirty="0">
                <a:latin typeface="Arial MT"/>
                <a:cs typeface="Arial MT"/>
              </a:rPr>
              <a:t> 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personnes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trans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nées</a:t>
            </a:r>
            <a:r>
              <a:rPr sz="577" spc="-3" dirty="0">
                <a:latin typeface="Arial MT"/>
                <a:cs typeface="Arial MT"/>
              </a:rPr>
              <a:t> à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l’étranger,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71%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étaient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nées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sur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 </a:t>
            </a:r>
            <a:r>
              <a:rPr sz="577" dirty="0">
                <a:latin typeface="Arial MT"/>
                <a:cs typeface="Arial MT"/>
              </a:rPr>
              <a:t> continent</a:t>
            </a:r>
            <a:r>
              <a:rPr sz="577" spc="-19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américain.</a:t>
            </a:r>
            <a:endParaRPr sz="577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16609" y="1623276"/>
            <a:ext cx="3994663" cy="75996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algn="just">
              <a:spcBef>
                <a:spcPts val="64"/>
              </a:spcBef>
            </a:pPr>
            <a:r>
              <a:rPr sz="705" u="sng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Taux</a:t>
            </a:r>
            <a:r>
              <a:rPr sz="705" u="sng" spc="-1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de</a:t>
            </a:r>
            <a:r>
              <a:rPr sz="705" u="sng" spc="-10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découvertes</a:t>
            </a:r>
            <a:r>
              <a:rPr sz="705" u="sng" spc="-16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de</a:t>
            </a:r>
            <a:r>
              <a:rPr sz="705" u="sng" spc="-10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séropositivité</a:t>
            </a:r>
            <a:endParaRPr sz="705">
              <a:latin typeface="Arial MT"/>
              <a:cs typeface="Arial MT"/>
            </a:endParaRPr>
          </a:p>
          <a:p>
            <a:pPr>
              <a:spcBef>
                <a:spcPts val="13"/>
              </a:spcBef>
            </a:pPr>
            <a:endParaRPr sz="673">
              <a:latin typeface="Arial MT"/>
              <a:cs typeface="Arial MT"/>
            </a:endParaRPr>
          </a:p>
          <a:p>
            <a:pPr marL="8145" marR="3258" algn="just">
              <a:lnSpc>
                <a:spcPts val="621"/>
              </a:lnSpc>
            </a:pP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taux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découvertes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diffèrent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d’une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région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l’autre,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comme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années</a:t>
            </a:r>
            <a:r>
              <a:rPr sz="577" spc="4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précédentes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(Figure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5).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La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Guyane</a:t>
            </a:r>
            <a:r>
              <a:rPr sz="577" spc="38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présente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un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taux</a:t>
            </a:r>
            <a:r>
              <a:rPr sz="577" spc="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beaucoup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plus</a:t>
            </a:r>
            <a:r>
              <a:rPr sz="577" spc="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élevé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que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toutes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spc="35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autres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régions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françaises.</a:t>
            </a:r>
            <a:r>
              <a:rPr sz="577" spc="2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Par</a:t>
            </a:r>
            <a:r>
              <a:rPr sz="577" spc="2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ordre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décroissant,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on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observe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ensuite</a:t>
            </a:r>
            <a:r>
              <a:rPr sz="577" spc="2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spc="32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taux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les plus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hauts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 Guadeloupe,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 Mayotte</a:t>
            </a:r>
            <a:r>
              <a:rPr sz="577" dirty="0">
                <a:latin typeface="Arial MT"/>
                <a:cs typeface="Arial MT"/>
              </a:rPr>
              <a:t> et </a:t>
            </a:r>
            <a:r>
              <a:rPr sz="577" spc="-3" dirty="0">
                <a:latin typeface="Arial MT"/>
                <a:cs typeface="Arial MT"/>
              </a:rPr>
              <a:t>en Martinique.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 métropole,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le</a:t>
            </a:r>
            <a:r>
              <a:rPr sz="577" spc="-3" dirty="0">
                <a:latin typeface="Arial MT"/>
                <a:cs typeface="Arial MT"/>
              </a:rPr>
              <a:t> taux le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plus</a:t>
            </a:r>
            <a:r>
              <a:rPr sz="577" spc="-3" dirty="0">
                <a:latin typeface="Arial MT"/>
                <a:cs typeface="Arial MT"/>
              </a:rPr>
              <a:t> élevé est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observé en Ile-de- </a:t>
            </a:r>
            <a:r>
              <a:rPr sz="577" dirty="0">
                <a:latin typeface="Arial MT"/>
                <a:cs typeface="Arial MT"/>
              </a:rPr>
              <a:t> France.</a:t>
            </a:r>
            <a:endParaRPr sz="577">
              <a:latin typeface="Arial MT"/>
              <a:cs typeface="Arial MT"/>
            </a:endParaRPr>
          </a:p>
          <a:p>
            <a:pPr>
              <a:spcBef>
                <a:spcPts val="10"/>
              </a:spcBef>
            </a:pPr>
            <a:endParaRPr sz="930">
              <a:latin typeface="Arial MT"/>
              <a:cs typeface="Arial MT"/>
            </a:endParaRPr>
          </a:p>
          <a:p>
            <a:pPr marL="8145" algn="just"/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Figure</a:t>
            </a:r>
            <a:r>
              <a:rPr sz="577" spc="-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5.</a:t>
            </a:r>
            <a:r>
              <a:rPr sz="577" spc="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Taux</a:t>
            </a:r>
            <a:r>
              <a:rPr sz="577" spc="3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de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découvertes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de</a:t>
            </a:r>
            <a:r>
              <a:rPr sz="577" spc="3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séropositivité</a:t>
            </a:r>
            <a:r>
              <a:rPr sz="577" spc="-1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VIH</a:t>
            </a:r>
            <a:r>
              <a:rPr sz="577" spc="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par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région de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 domicile</a:t>
            </a:r>
            <a:r>
              <a:rPr sz="577" spc="-1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(par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 million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 d’habitants),</a:t>
            </a:r>
            <a:r>
              <a:rPr sz="577" spc="-10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AFEF"/>
                </a:solidFill>
                <a:latin typeface="Arial MT"/>
                <a:cs typeface="Arial MT"/>
              </a:rPr>
              <a:t>France,</a:t>
            </a:r>
            <a:r>
              <a:rPr sz="577" spc="-6" dirty="0">
                <a:solidFill>
                  <a:srgbClr val="00AFEF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AFEF"/>
                </a:solidFill>
                <a:latin typeface="Arial MT"/>
                <a:cs typeface="Arial MT"/>
              </a:rPr>
              <a:t>2022</a:t>
            </a:r>
            <a:endParaRPr sz="577">
              <a:latin typeface="Arial MT"/>
              <a:cs typeface="Arial MT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92174" y="5326271"/>
            <a:ext cx="4132312" cy="1030299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32578" algn="just">
              <a:spcBef>
                <a:spcPts val="64"/>
              </a:spcBef>
            </a:pPr>
            <a:r>
              <a:rPr sz="705" u="sng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Indicateurs</a:t>
            </a:r>
            <a:r>
              <a:rPr sz="705" u="sng" spc="-16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de délai</a:t>
            </a:r>
            <a:r>
              <a:rPr sz="705" u="sng" spc="1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entre</a:t>
            </a:r>
            <a:r>
              <a:rPr sz="705" u="sng" spc="-16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contamination</a:t>
            </a:r>
            <a:r>
              <a:rPr sz="705" u="sng" spc="-10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et diagnostic</a:t>
            </a:r>
            <a:endParaRPr sz="705" dirty="0">
              <a:latin typeface="Arial MT"/>
              <a:cs typeface="Arial MT"/>
            </a:endParaRPr>
          </a:p>
          <a:p>
            <a:pPr>
              <a:spcBef>
                <a:spcPts val="32"/>
              </a:spcBef>
            </a:pPr>
            <a:endParaRPr sz="770" dirty="0">
              <a:latin typeface="Arial MT"/>
              <a:cs typeface="Arial MT"/>
            </a:endParaRPr>
          </a:p>
          <a:p>
            <a:pPr marL="32578" marR="28506" algn="just">
              <a:lnSpc>
                <a:spcPts val="621"/>
              </a:lnSpc>
            </a:pPr>
            <a:r>
              <a:rPr sz="577" spc="-3" dirty="0">
                <a:latin typeface="Arial MT"/>
                <a:cs typeface="Arial MT"/>
              </a:rPr>
              <a:t>Les diagnostics précoces reflètent à la fois le dépistage et l’incidence </a:t>
            </a:r>
            <a:r>
              <a:rPr sz="577" spc="-6" dirty="0">
                <a:latin typeface="Arial MT"/>
                <a:cs typeface="Arial MT"/>
              </a:rPr>
              <a:t>du </a:t>
            </a:r>
            <a:r>
              <a:rPr sz="577" dirty="0">
                <a:latin typeface="Arial MT"/>
                <a:cs typeface="Arial MT"/>
              </a:rPr>
              <a:t>VIH </a:t>
            </a:r>
            <a:r>
              <a:rPr sz="577" spc="-3" dirty="0">
                <a:latin typeface="Arial MT"/>
                <a:cs typeface="Arial MT"/>
              </a:rPr>
              <a:t>dans l’année du diagnostic, alors que </a:t>
            </a:r>
            <a:r>
              <a:rPr sz="577" spc="-10" dirty="0">
                <a:latin typeface="Arial MT"/>
                <a:cs typeface="Arial MT"/>
              </a:rPr>
              <a:t>les 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diagnostics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tardifs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reflètent</a:t>
            </a:r>
            <a:r>
              <a:rPr sz="577" spc="-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dépistage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actuel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l’incidence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années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précédentes.</a:t>
            </a:r>
          </a:p>
          <a:p>
            <a:pPr marL="32578" marR="27691" algn="just">
              <a:lnSpc>
                <a:spcPts val="621"/>
              </a:lnSpc>
              <a:spcBef>
                <a:spcPts val="388"/>
              </a:spcBef>
            </a:pPr>
            <a:r>
              <a:rPr sz="577" spc="-3" dirty="0">
                <a:latin typeface="Arial MT"/>
                <a:cs typeface="Arial MT"/>
              </a:rPr>
              <a:t>En 2022, 30% des découvertes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séropositivité chez les adultes étaient des diagnostics précoces (profil virologique </a:t>
            </a:r>
            <a:r>
              <a:rPr sz="577" spc="-10" dirty="0">
                <a:latin typeface="Arial MT"/>
                <a:cs typeface="Arial MT"/>
              </a:rPr>
              <a:t>de 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séroconversion, stade clinique de primo-infection, test </a:t>
            </a:r>
            <a:r>
              <a:rPr sz="577" dirty="0">
                <a:latin typeface="Arial MT"/>
                <a:cs typeface="Arial MT"/>
              </a:rPr>
              <a:t>VIH </a:t>
            </a:r>
            <a:r>
              <a:rPr sz="577" spc="-3" dirty="0">
                <a:latin typeface="Arial MT"/>
                <a:cs typeface="Arial MT"/>
              </a:rPr>
              <a:t>négatif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moins de 7 mois ou </a:t>
            </a:r>
            <a:r>
              <a:rPr sz="577" dirty="0">
                <a:latin typeface="Arial MT"/>
                <a:cs typeface="Arial MT"/>
              </a:rPr>
              <a:t>test </a:t>
            </a:r>
            <a:r>
              <a:rPr sz="577" spc="-3" dirty="0">
                <a:latin typeface="Arial MT"/>
                <a:cs typeface="Arial MT"/>
              </a:rPr>
              <a:t>d’infection récente positif</a:t>
            </a:r>
            <a:r>
              <a:rPr sz="577" b="1" u="sng" spc="-3" dirty="0">
                <a:latin typeface="Arial MT"/>
                <a:cs typeface="Arial MT"/>
              </a:rPr>
              <a:t>). La 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même année, 43% étaient des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diagnostics</a:t>
            </a:r>
            <a:r>
              <a:rPr sz="577" b="1" u="sng" spc="154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tardifs</a:t>
            </a:r>
            <a:r>
              <a:rPr sz="577" b="1" u="sng" spc="154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(stade sida </a:t>
            </a:r>
            <a:r>
              <a:rPr sz="577" b="1" u="sng" spc="-6" dirty="0">
                <a:latin typeface="Arial MT"/>
                <a:cs typeface="Arial MT"/>
              </a:rPr>
              <a:t>ou</a:t>
            </a:r>
            <a:r>
              <a:rPr sz="577" b="1" u="sng" spc="147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taux de CD4 </a:t>
            </a:r>
            <a:r>
              <a:rPr sz="577" b="1" u="sng" dirty="0">
                <a:latin typeface="Arial MT"/>
                <a:cs typeface="Arial MT"/>
              </a:rPr>
              <a:t>&lt; </a:t>
            </a:r>
            <a:r>
              <a:rPr sz="577" b="1" u="sng" spc="-3" dirty="0">
                <a:latin typeface="Arial MT"/>
                <a:cs typeface="Arial MT"/>
              </a:rPr>
              <a:t>350/mm</a:t>
            </a:r>
            <a:r>
              <a:rPr sz="577" b="1" u="sng" spc="-4" baseline="27777" dirty="0">
                <a:latin typeface="Arial MT"/>
                <a:cs typeface="Arial MT"/>
              </a:rPr>
              <a:t>3</a:t>
            </a:r>
            <a:r>
              <a:rPr sz="577" b="1" u="sng" spc="149" baseline="27777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hors primo-infection) </a:t>
            </a:r>
            <a:r>
              <a:rPr sz="577" b="1" u="sng" dirty="0">
                <a:latin typeface="Arial MT"/>
                <a:cs typeface="Arial MT"/>
              </a:rPr>
              <a:t>: </a:t>
            </a:r>
            <a:r>
              <a:rPr sz="577" b="1" u="sng" spc="-3" dirty="0">
                <a:latin typeface="Arial MT"/>
                <a:cs typeface="Arial MT"/>
              </a:rPr>
              <a:t>28% </a:t>
            </a:r>
            <a:r>
              <a:rPr sz="577" b="1" u="sng" spc="-10" dirty="0">
                <a:latin typeface="Arial MT"/>
                <a:cs typeface="Arial MT"/>
              </a:rPr>
              <a:t>au 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stade</a:t>
            </a:r>
            <a:r>
              <a:rPr sz="577" b="1" u="sng" spc="-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avancé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l’infection</a:t>
            </a:r>
            <a:r>
              <a:rPr sz="577" b="1" u="sng" spc="-2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(stade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sida</a:t>
            </a:r>
            <a:r>
              <a:rPr sz="577" b="1" u="sng" spc="-3" dirty="0">
                <a:latin typeface="Arial MT"/>
                <a:cs typeface="Arial MT"/>
              </a:rPr>
              <a:t> ou </a:t>
            </a:r>
            <a:r>
              <a:rPr sz="577" b="1" u="sng" dirty="0">
                <a:latin typeface="Arial MT"/>
                <a:cs typeface="Arial MT"/>
              </a:rPr>
              <a:t>&lt;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200/mm</a:t>
            </a:r>
            <a:r>
              <a:rPr sz="577" b="1" u="sng" baseline="27777" dirty="0">
                <a:latin typeface="Arial MT"/>
                <a:cs typeface="Arial MT"/>
              </a:rPr>
              <a:t>3</a:t>
            </a:r>
            <a:r>
              <a:rPr sz="577" b="1" u="sng" spc="62" baseline="27777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hors </a:t>
            </a:r>
            <a:r>
              <a:rPr sz="577" b="1" u="sng" dirty="0">
                <a:latin typeface="Arial MT"/>
                <a:cs typeface="Arial MT"/>
              </a:rPr>
              <a:t>primo-infection)</a:t>
            </a:r>
            <a:r>
              <a:rPr sz="577" b="1" u="sng" spc="-29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et </a:t>
            </a:r>
            <a:r>
              <a:rPr sz="577" b="1" u="sng" spc="-3" dirty="0">
                <a:latin typeface="Arial MT"/>
                <a:cs typeface="Arial MT"/>
              </a:rPr>
              <a:t>15% </a:t>
            </a:r>
            <a:r>
              <a:rPr sz="577" b="1" u="sng" dirty="0">
                <a:latin typeface="Arial MT"/>
                <a:cs typeface="Arial MT"/>
              </a:rPr>
              <a:t>tardif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mais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pas au </a:t>
            </a:r>
            <a:r>
              <a:rPr sz="577" b="1" u="sng" dirty="0">
                <a:latin typeface="Arial MT"/>
                <a:cs typeface="Arial MT"/>
              </a:rPr>
              <a:t>stade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avancé.</a:t>
            </a:r>
            <a:endParaRPr sz="577" b="1" u="sng" dirty="0">
              <a:latin typeface="Arial MT"/>
              <a:cs typeface="Arial MT"/>
            </a:endParaRPr>
          </a:p>
          <a:p>
            <a:pPr marL="32578" marR="28506" algn="just">
              <a:lnSpc>
                <a:spcPts val="621"/>
              </a:lnSpc>
              <a:spcBef>
                <a:spcPts val="391"/>
              </a:spcBef>
            </a:pPr>
            <a:r>
              <a:rPr sz="577" spc="-3" dirty="0">
                <a:latin typeface="Arial MT"/>
                <a:cs typeface="Arial MT"/>
              </a:rPr>
              <a:t>La </a:t>
            </a:r>
            <a:r>
              <a:rPr sz="577" dirty="0">
                <a:latin typeface="Arial MT"/>
                <a:cs typeface="Arial MT"/>
              </a:rPr>
              <a:t>part </a:t>
            </a:r>
            <a:r>
              <a:rPr sz="577" spc="-3" dirty="0">
                <a:latin typeface="Arial MT"/>
                <a:cs typeface="Arial MT"/>
              </a:rPr>
              <a:t>des diagnostics précoces est stable sur les dernières années</a:t>
            </a:r>
            <a:r>
              <a:rPr sz="577" spc="-3" dirty="0">
                <a:solidFill>
                  <a:srgbClr val="FF0000"/>
                </a:solidFill>
                <a:latin typeface="Arial MT"/>
                <a:cs typeface="Arial MT"/>
              </a:rPr>
              <a:t>. </a:t>
            </a:r>
            <a:r>
              <a:rPr sz="577" spc="-3" dirty="0">
                <a:latin typeface="Arial MT"/>
                <a:cs typeface="Arial MT"/>
              </a:rPr>
              <a:t>La </a:t>
            </a:r>
            <a:r>
              <a:rPr sz="577" dirty="0">
                <a:latin typeface="Arial MT"/>
                <a:cs typeface="Arial MT"/>
              </a:rPr>
              <a:t>part </a:t>
            </a:r>
            <a:r>
              <a:rPr sz="577" spc="-3" dirty="0">
                <a:latin typeface="Arial MT"/>
                <a:cs typeface="Arial MT"/>
              </a:rPr>
              <a:t>des diagnostics tardifs a retrouvé en 2022 </a:t>
            </a:r>
            <a:r>
              <a:rPr sz="577" spc="-10" dirty="0">
                <a:latin typeface="Arial MT"/>
                <a:cs typeface="Arial MT"/>
              </a:rPr>
              <a:t>le 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niveau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2019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(43%)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(Figure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6).</a:t>
            </a: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493915" y="2495288"/>
            <a:ext cx="2863714" cy="2252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1084" y="284908"/>
            <a:ext cx="2158397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dirty="0">
                <a:latin typeface="Arial MT"/>
                <a:cs typeface="Arial MT"/>
              </a:rPr>
              <a:t>Santé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publique</a:t>
            </a:r>
            <a:r>
              <a:rPr sz="513" spc="19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France</a:t>
            </a:r>
            <a:r>
              <a:rPr sz="513" spc="6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-</a:t>
            </a:r>
            <a:r>
              <a:rPr sz="513" spc="-3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Bulletin</a:t>
            </a:r>
            <a:r>
              <a:rPr sz="513" spc="3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de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santé</a:t>
            </a:r>
            <a:r>
              <a:rPr sz="513" spc="6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publique</a:t>
            </a:r>
            <a:r>
              <a:rPr sz="513" spc="19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-</a:t>
            </a:r>
            <a:r>
              <a:rPr sz="513" spc="6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Novembre</a:t>
            </a:r>
            <a:r>
              <a:rPr sz="513" spc="3" dirty="0">
                <a:latin typeface="Arial MT"/>
                <a:cs typeface="Arial MT"/>
              </a:rPr>
              <a:t> </a:t>
            </a:r>
            <a:r>
              <a:rPr sz="513" spc="-3" dirty="0">
                <a:latin typeface="Arial MT"/>
                <a:cs typeface="Arial MT"/>
              </a:rPr>
              <a:t>2023</a:t>
            </a:r>
            <a:r>
              <a:rPr sz="513" spc="10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/</a:t>
            </a:r>
            <a:r>
              <a:rPr sz="513" spc="13" dirty="0">
                <a:latin typeface="Arial MT"/>
                <a:cs typeface="Arial MT"/>
              </a:rPr>
              <a:t> </a:t>
            </a:r>
            <a:r>
              <a:rPr sz="513" dirty="0">
                <a:latin typeface="Arial MT"/>
                <a:cs typeface="Arial MT"/>
              </a:rPr>
              <a:t>p.5</a:t>
            </a:r>
            <a:endParaRPr sz="513">
              <a:latin typeface="Arial MT"/>
              <a:cs typeface="Arial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011721" y="650777"/>
            <a:ext cx="4241046" cy="1283147"/>
          </a:xfrm>
          <a:prstGeom prst="rect">
            <a:avLst/>
          </a:prstGeom>
        </p:spPr>
        <p:txBody>
          <a:bodyPr vert="horz" wrap="square" lIns="0" tIns="18326" rIns="0" bIns="0" rtlCol="0">
            <a:spAutoFit/>
          </a:bodyPr>
          <a:lstStyle/>
          <a:p>
            <a:pPr marL="8145" marR="3258" algn="just">
              <a:lnSpc>
                <a:spcPts val="621"/>
              </a:lnSpc>
              <a:spcBef>
                <a:spcPts val="144"/>
              </a:spcBef>
            </a:pPr>
            <a:r>
              <a:rPr sz="577" b="1" u="sng" dirty="0">
                <a:latin typeface="Arial MT"/>
                <a:cs typeface="Arial MT"/>
              </a:rPr>
              <a:t>Après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une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diminution</a:t>
            </a:r>
            <a:r>
              <a:rPr sz="577" b="1" u="sng" spc="13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du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nombre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découvertes</a:t>
            </a:r>
            <a:r>
              <a:rPr sz="577" b="1" u="sng" spc="13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de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séropositivité</a:t>
            </a:r>
            <a:r>
              <a:rPr sz="577" b="1" u="sng" spc="13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VIH</a:t>
            </a:r>
            <a:r>
              <a:rPr sz="577" b="1" u="sng" spc="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</a:t>
            </a:r>
            <a:r>
              <a:rPr sz="577" b="1" u="sng" spc="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2020,</a:t>
            </a:r>
            <a:r>
              <a:rPr sz="577" b="1" u="sng" spc="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beaucoup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plus</a:t>
            </a:r>
            <a:r>
              <a:rPr sz="577" b="1" u="sng" spc="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marquée</a:t>
            </a:r>
            <a:r>
              <a:rPr sz="577" b="1" u="sng" spc="3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chez</a:t>
            </a:r>
            <a:r>
              <a:rPr sz="577" b="1" u="sng" spc="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les</a:t>
            </a:r>
            <a:r>
              <a:rPr sz="577" b="1" u="sng" spc="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personnes</a:t>
            </a:r>
            <a:r>
              <a:rPr sz="577" b="1" u="sng" spc="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nées </a:t>
            </a:r>
            <a:r>
              <a:rPr sz="577" b="1" u="sng" spc="-1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à l’étranger que chez celles </a:t>
            </a:r>
            <a:r>
              <a:rPr sz="577" b="1" u="sng" spc="-6" dirty="0">
                <a:latin typeface="Arial MT"/>
                <a:cs typeface="Arial MT"/>
              </a:rPr>
              <a:t>nées en </a:t>
            </a:r>
            <a:r>
              <a:rPr sz="577" b="1" u="sng" dirty="0">
                <a:latin typeface="Arial MT"/>
                <a:cs typeface="Arial MT"/>
              </a:rPr>
              <a:t>France, </a:t>
            </a:r>
            <a:r>
              <a:rPr sz="577" b="1" u="sng" spc="-3" dirty="0">
                <a:latin typeface="Arial MT"/>
                <a:cs typeface="Arial MT"/>
              </a:rPr>
              <a:t>le nombre </a:t>
            </a:r>
            <a:r>
              <a:rPr sz="577" b="1" u="sng" spc="-6" dirty="0">
                <a:latin typeface="Arial MT"/>
                <a:cs typeface="Arial MT"/>
              </a:rPr>
              <a:t>de </a:t>
            </a:r>
            <a:r>
              <a:rPr sz="577" b="1" u="sng" spc="-3" dirty="0">
                <a:latin typeface="Arial MT"/>
                <a:cs typeface="Arial MT"/>
              </a:rPr>
              <a:t>découvertes réaugmente </a:t>
            </a:r>
            <a:r>
              <a:rPr sz="577" b="1" u="sng" spc="-6" dirty="0">
                <a:latin typeface="Arial MT"/>
                <a:cs typeface="Arial MT"/>
              </a:rPr>
              <a:t>en 2022 </a:t>
            </a:r>
            <a:r>
              <a:rPr sz="577" b="1" u="sng" spc="-3" dirty="0">
                <a:latin typeface="Arial MT"/>
                <a:cs typeface="Arial MT"/>
              </a:rPr>
              <a:t>aussi bien chez les hétérosexuel.le.s 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né.e.s à l’étranger que chez les HSH nés à l’étranger (Figure </a:t>
            </a:r>
            <a:r>
              <a:rPr sz="577" b="1" u="sng" dirty="0">
                <a:latin typeface="Arial MT"/>
                <a:cs typeface="Arial MT"/>
              </a:rPr>
              <a:t>4). </a:t>
            </a:r>
            <a:r>
              <a:rPr sz="577" b="1" u="sng" spc="-3" dirty="0">
                <a:latin typeface="Arial MT"/>
                <a:cs typeface="Arial MT"/>
              </a:rPr>
              <a:t>Parmi les personnes </a:t>
            </a:r>
            <a:r>
              <a:rPr sz="577" b="1" u="sng" spc="-6" dirty="0">
                <a:latin typeface="Arial MT"/>
                <a:cs typeface="Arial MT"/>
              </a:rPr>
              <a:t>nées </a:t>
            </a:r>
            <a:r>
              <a:rPr sz="577" b="1" u="sng" spc="-3" dirty="0">
                <a:latin typeface="Arial MT"/>
                <a:cs typeface="Arial MT"/>
              </a:rPr>
              <a:t>à l’étranger, est observée </a:t>
            </a:r>
            <a:r>
              <a:rPr sz="577" b="1" u="sng" spc="-6" dirty="0">
                <a:latin typeface="Arial MT"/>
                <a:cs typeface="Arial MT"/>
              </a:rPr>
              <a:t>en </a:t>
            </a:r>
            <a:r>
              <a:rPr sz="577" b="1" u="sng" spc="-3" dirty="0">
                <a:latin typeface="Arial MT"/>
                <a:cs typeface="Arial MT"/>
              </a:rPr>
              <a:t>2020 </a:t>
            </a:r>
            <a:r>
              <a:rPr sz="577" b="1" u="sng" dirty="0">
                <a:latin typeface="Arial MT"/>
                <a:cs typeface="Arial MT"/>
              </a:rPr>
              <a:t>et </a:t>
            </a:r>
            <a:r>
              <a:rPr sz="577" b="1" u="sng" spc="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2021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une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diminution</a:t>
            </a:r>
            <a:r>
              <a:rPr sz="577" b="1" u="sng" spc="64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de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la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part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celles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diagnostiquées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dans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l’année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de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leur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arrivée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(de</a:t>
            </a:r>
            <a:r>
              <a:rPr sz="577" b="1" u="sng" spc="5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20%</a:t>
            </a:r>
            <a:r>
              <a:rPr sz="577" b="1" u="sng" spc="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2019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à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13%</a:t>
            </a:r>
            <a:r>
              <a:rPr sz="577" b="1" u="sng" spc="5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</a:t>
            </a:r>
            <a:r>
              <a:rPr sz="577" b="1" u="sng" spc="5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2020),</a:t>
            </a:r>
            <a:r>
              <a:rPr sz="577" b="1" u="sng" spc="61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suivie </a:t>
            </a:r>
            <a:r>
              <a:rPr sz="577" b="1" u="sng" dirty="0">
                <a:latin typeface="Arial MT"/>
                <a:cs typeface="Arial MT"/>
              </a:rPr>
              <a:t> d’une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réaugmentation</a:t>
            </a:r>
            <a:r>
              <a:rPr sz="577" b="1" u="sng" spc="-1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2022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(23%).</a:t>
            </a:r>
          </a:p>
          <a:p>
            <a:pPr marL="8145" marR="3665" algn="just">
              <a:lnSpc>
                <a:spcPts val="621"/>
              </a:lnSpc>
              <a:spcBef>
                <a:spcPts val="391"/>
              </a:spcBef>
            </a:pPr>
            <a:r>
              <a:rPr sz="577" spc="-3" dirty="0">
                <a:latin typeface="Arial MT"/>
                <a:cs typeface="Arial MT"/>
              </a:rPr>
              <a:t>Sur la totalité de la période 2012-2022, le nombre de découvertes </a:t>
            </a:r>
            <a:r>
              <a:rPr sz="577" dirty="0">
                <a:latin typeface="Arial MT"/>
                <a:cs typeface="Arial MT"/>
              </a:rPr>
              <a:t>est </a:t>
            </a:r>
            <a:r>
              <a:rPr sz="577" spc="-3" dirty="0">
                <a:latin typeface="Arial MT"/>
                <a:cs typeface="Arial MT"/>
              </a:rPr>
              <a:t>quasi stable chez les femmes hétérosexuelles nées à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l’étranger, diminue </a:t>
            </a:r>
            <a:r>
              <a:rPr sz="577" dirty="0">
                <a:latin typeface="Arial MT"/>
                <a:cs typeface="Arial MT"/>
              </a:rPr>
              <a:t>chez </a:t>
            </a:r>
            <a:r>
              <a:rPr sz="577" spc="-3" dirty="0">
                <a:latin typeface="Arial MT"/>
                <a:cs typeface="Arial MT"/>
              </a:rPr>
              <a:t>les femmes hétérosexuelles nées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spc="-3" dirty="0">
                <a:latin typeface="Arial MT"/>
                <a:cs typeface="Arial MT"/>
              </a:rPr>
              <a:t>France, les UDI, les hommes hétérosexuels nés en France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ceux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nés à l’étranger (respectivement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-24%, -21%, -16%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-14% </a:t>
            </a:r>
            <a:r>
              <a:rPr sz="577" dirty="0">
                <a:latin typeface="Arial MT"/>
                <a:cs typeface="Arial MT"/>
              </a:rPr>
              <a:t>sur </a:t>
            </a:r>
            <a:r>
              <a:rPr sz="577" spc="-3" dirty="0">
                <a:latin typeface="Arial MT"/>
                <a:cs typeface="Arial MT"/>
              </a:rPr>
              <a:t>la base des estimations « hautes </a:t>
            </a:r>
            <a:r>
              <a:rPr sz="577" dirty="0">
                <a:latin typeface="Arial MT"/>
                <a:cs typeface="Arial MT"/>
              </a:rPr>
              <a:t>»). </a:t>
            </a:r>
            <a:r>
              <a:rPr sz="577" b="1" u="sng" spc="-3" dirty="0">
                <a:latin typeface="Arial MT"/>
                <a:cs typeface="Arial MT"/>
              </a:rPr>
              <a:t>La diminution la plus </a:t>
            </a:r>
            <a:r>
              <a:rPr sz="577" b="1" u="sng" dirty="0">
                <a:latin typeface="Arial MT"/>
                <a:cs typeface="Arial MT"/>
              </a:rPr>
              <a:t> importante</a:t>
            </a:r>
            <a:r>
              <a:rPr sz="577" b="1" u="sng" spc="-1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est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observée</a:t>
            </a:r>
            <a:r>
              <a:rPr sz="577" b="1" u="sng" spc="-10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chez</a:t>
            </a:r>
            <a:r>
              <a:rPr sz="577" b="1" u="sng" spc="-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les HSH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nés en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France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(-32%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sur</a:t>
            </a:r>
            <a:r>
              <a:rPr sz="577" b="1" u="sng" spc="-3" dirty="0">
                <a:latin typeface="Arial MT"/>
                <a:cs typeface="Arial MT"/>
              </a:rPr>
              <a:t> 2012-2022).</a:t>
            </a:r>
            <a:endParaRPr sz="577" b="1" u="sng" dirty="0">
              <a:latin typeface="Arial MT"/>
              <a:cs typeface="Arial MT"/>
            </a:endParaRPr>
          </a:p>
          <a:p>
            <a:pPr marL="8145" marR="4072" algn="just">
              <a:lnSpc>
                <a:spcPts val="621"/>
              </a:lnSpc>
              <a:spcBef>
                <a:spcPts val="388"/>
              </a:spcBef>
            </a:pPr>
            <a:r>
              <a:rPr sz="577" b="1" u="sng" spc="-3" dirty="0">
                <a:latin typeface="Arial MT"/>
                <a:cs typeface="Arial MT"/>
              </a:rPr>
              <a:t>Par contre, une augmentation </a:t>
            </a:r>
            <a:r>
              <a:rPr sz="577" b="1" u="sng" dirty="0">
                <a:latin typeface="Arial MT"/>
                <a:cs typeface="Arial MT"/>
              </a:rPr>
              <a:t>est </a:t>
            </a:r>
            <a:r>
              <a:rPr sz="577" b="1" u="sng" spc="-3" dirty="0">
                <a:latin typeface="Arial MT"/>
                <a:cs typeface="Arial MT"/>
              </a:rPr>
              <a:t>observée entre 2012 </a:t>
            </a:r>
            <a:r>
              <a:rPr sz="577" b="1" u="sng" dirty="0">
                <a:latin typeface="Arial MT"/>
                <a:cs typeface="Arial MT"/>
              </a:rPr>
              <a:t>et </a:t>
            </a:r>
            <a:r>
              <a:rPr sz="577" b="1" u="sng" spc="-3" dirty="0">
                <a:latin typeface="Arial MT"/>
                <a:cs typeface="Arial MT"/>
              </a:rPr>
              <a:t>2022 </a:t>
            </a:r>
            <a:r>
              <a:rPr sz="577" b="1" u="sng" spc="-6" dirty="0">
                <a:latin typeface="Arial MT"/>
                <a:cs typeface="Arial MT"/>
              </a:rPr>
              <a:t>dans </a:t>
            </a:r>
            <a:r>
              <a:rPr sz="577" b="1" u="sng" spc="-3" dirty="0">
                <a:latin typeface="Arial MT"/>
                <a:cs typeface="Arial MT"/>
              </a:rPr>
              <a:t>deux populations, les HSH nés à l’étranger et les personnes </a:t>
            </a:r>
            <a:r>
              <a:rPr sz="577" b="1" u="sng" dirty="0">
                <a:latin typeface="Arial MT"/>
                <a:cs typeface="Arial MT"/>
              </a:rPr>
              <a:t> trans </a:t>
            </a:r>
            <a:r>
              <a:rPr sz="577" b="1" u="sng" spc="-3" dirty="0">
                <a:latin typeface="Arial MT"/>
                <a:cs typeface="Arial MT"/>
              </a:rPr>
              <a:t>contaminées par rapports sexuels (respectivement </a:t>
            </a:r>
            <a:r>
              <a:rPr sz="577" b="1" u="sng" spc="-6" dirty="0">
                <a:latin typeface="Arial MT"/>
                <a:cs typeface="Arial MT"/>
              </a:rPr>
              <a:t>de </a:t>
            </a:r>
            <a:r>
              <a:rPr sz="577" b="1" u="sng" spc="-3" dirty="0">
                <a:latin typeface="Arial MT"/>
                <a:cs typeface="Arial MT"/>
              </a:rPr>
              <a:t>+96% et +153%). En 2022, le nombre estimé de découvertes </a:t>
            </a:r>
            <a:r>
              <a:rPr sz="577" b="1" u="sng" spc="-10" dirty="0">
                <a:latin typeface="Arial MT"/>
                <a:cs typeface="Arial MT"/>
              </a:rPr>
              <a:t>de 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séropositivité</a:t>
            </a:r>
            <a:r>
              <a:rPr sz="577" b="1" u="sng" spc="138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dépasse</a:t>
            </a:r>
            <a:r>
              <a:rPr sz="577" b="1" u="sng" spc="-19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celui</a:t>
            </a:r>
            <a:r>
              <a:rPr sz="577" b="1" u="sng" spc="-10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observé en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2019.</a:t>
            </a:r>
            <a:endParaRPr sz="577" b="1" u="sng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641" dirty="0">
              <a:latin typeface="Arial MT"/>
              <a:cs typeface="Arial MT"/>
            </a:endParaRPr>
          </a:p>
          <a:p>
            <a:pPr marL="8145" algn="just">
              <a:spcBef>
                <a:spcPts val="449"/>
              </a:spcBef>
            </a:pP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Figure</a:t>
            </a:r>
            <a:r>
              <a:rPr sz="577" spc="-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4.</a:t>
            </a:r>
            <a:r>
              <a:rPr sz="577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Nombre</a:t>
            </a:r>
            <a:r>
              <a:rPr sz="577" spc="-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B0E6"/>
                </a:solidFill>
                <a:latin typeface="Arial MT"/>
                <a:cs typeface="Arial MT"/>
              </a:rPr>
              <a:t>de découvertes de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séropositivité</a:t>
            </a:r>
            <a:r>
              <a:rPr sz="577" spc="-19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VIH</a:t>
            </a:r>
            <a:r>
              <a:rPr sz="577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B0E6"/>
                </a:solidFill>
                <a:latin typeface="Arial MT"/>
                <a:cs typeface="Arial MT"/>
              </a:rPr>
              <a:t>par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population*,</a:t>
            </a:r>
            <a:r>
              <a:rPr sz="577" spc="-1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00B0E6"/>
                </a:solidFill>
                <a:latin typeface="Arial MT"/>
                <a:cs typeface="Arial MT"/>
              </a:rPr>
              <a:t>France,</a:t>
            </a:r>
            <a:r>
              <a:rPr sz="577" spc="-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77" spc="-3" dirty="0">
                <a:solidFill>
                  <a:srgbClr val="00B0E6"/>
                </a:solidFill>
                <a:latin typeface="Arial MT"/>
                <a:cs typeface="Arial MT"/>
              </a:rPr>
              <a:t>2012-2022</a:t>
            </a:r>
            <a:endParaRPr sz="577" dirty="0">
              <a:latin typeface="Arial MT"/>
              <a:cs typeface="Arial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11721" y="3841767"/>
            <a:ext cx="4239417" cy="410407"/>
          </a:xfrm>
          <a:prstGeom prst="rect">
            <a:avLst/>
          </a:prstGeom>
        </p:spPr>
        <p:txBody>
          <a:bodyPr vert="horz" wrap="square" lIns="0" tIns="48869" rIns="0" bIns="0" rtlCol="0">
            <a:spAutoFit/>
          </a:bodyPr>
          <a:lstStyle/>
          <a:p>
            <a:pPr marL="447948">
              <a:spcBef>
                <a:spcPts val="385"/>
              </a:spcBef>
            </a:pP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*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population</a:t>
            </a:r>
            <a:r>
              <a:rPr sz="513" spc="19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définie</a:t>
            </a:r>
            <a:r>
              <a:rPr sz="513" spc="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par</a:t>
            </a:r>
            <a:r>
              <a:rPr sz="513" spc="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le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genre,</a:t>
            </a:r>
            <a:r>
              <a:rPr sz="513" spc="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le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mode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de</a:t>
            </a:r>
            <a:r>
              <a:rPr sz="513" spc="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contamination</a:t>
            </a:r>
            <a:r>
              <a:rPr sz="513" spc="-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probable</a:t>
            </a:r>
            <a:r>
              <a:rPr sz="513" spc="19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et</a:t>
            </a:r>
            <a:r>
              <a:rPr sz="513" spc="1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le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lieu</a:t>
            </a:r>
            <a:r>
              <a:rPr sz="513" spc="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de</a:t>
            </a:r>
            <a:r>
              <a:rPr sz="513" spc="6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naissance.</a:t>
            </a:r>
            <a:endParaRPr sz="513">
              <a:latin typeface="Arial MT"/>
              <a:cs typeface="Arial MT"/>
            </a:endParaRPr>
          </a:p>
          <a:p>
            <a:pPr marL="8145" marR="3258" algn="just">
              <a:lnSpc>
                <a:spcPts val="552"/>
              </a:lnSpc>
              <a:spcBef>
                <a:spcPts val="398"/>
              </a:spcBef>
            </a:pP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Source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: Santé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publique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France, DO VIH, données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corrigées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au 30/06/2023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(estimations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« hautes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»). Les tendances par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population selon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les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estimations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«</a:t>
            </a:r>
            <a:r>
              <a:rPr sz="513" spc="7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hautes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»</a:t>
            </a:r>
            <a:r>
              <a:rPr sz="513" spc="7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sont</a:t>
            </a:r>
            <a:r>
              <a:rPr sz="513" spc="8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similaires</a:t>
            </a:r>
            <a:r>
              <a:rPr sz="513" spc="9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à</a:t>
            </a:r>
            <a:r>
              <a:rPr sz="513" spc="7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celles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des</a:t>
            </a:r>
            <a:r>
              <a:rPr sz="513" spc="8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estimations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«</a:t>
            </a:r>
            <a:r>
              <a:rPr sz="513" spc="6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basses</a:t>
            </a:r>
            <a:r>
              <a:rPr sz="513" spc="9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»,</a:t>
            </a:r>
            <a:r>
              <a:rPr sz="513" spc="7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mais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les</a:t>
            </a:r>
            <a:r>
              <a:rPr sz="513" spc="8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pourcentages</a:t>
            </a:r>
            <a:r>
              <a:rPr sz="513" spc="8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de</a:t>
            </a:r>
            <a:r>
              <a:rPr sz="513" spc="8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diminution</a:t>
            </a:r>
            <a:r>
              <a:rPr sz="513" spc="77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ou</a:t>
            </a:r>
            <a:r>
              <a:rPr sz="513" spc="8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d’augmentation</a:t>
            </a:r>
            <a:r>
              <a:rPr sz="513" spc="80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peuvent </a:t>
            </a:r>
            <a:r>
              <a:rPr sz="513" dirty="0">
                <a:solidFill>
                  <a:srgbClr val="00B0E6"/>
                </a:solidFill>
                <a:latin typeface="Arial MT"/>
                <a:cs typeface="Arial MT"/>
              </a:rPr>
              <a:t> </a:t>
            </a:r>
            <a:r>
              <a:rPr sz="513" spc="-3" dirty="0">
                <a:solidFill>
                  <a:srgbClr val="00B0E6"/>
                </a:solidFill>
                <a:latin typeface="Arial MT"/>
                <a:cs typeface="Arial MT"/>
              </a:rPr>
              <a:t>varier</a:t>
            </a:r>
            <a:endParaRPr sz="513">
              <a:latin typeface="Arial MT"/>
              <a:cs typeface="Arial M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11721" y="4366587"/>
            <a:ext cx="4241046" cy="2265792"/>
          </a:xfrm>
          <a:prstGeom prst="rect">
            <a:avLst/>
          </a:prstGeom>
        </p:spPr>
        <p:txBody>
          <a:bodyPr vert="horz" wrap="square" lIns="0" tIns="8552" rIns="0" bIns="0" rtlCol="0">
            <a:spAutoFit/>
          </a:bodyPr>
          <a:lstStyle/>
          <a:p>
            <a:pPr marL="8145" algn="just">
              <a:spcBef>
                <a:spcPts val="67"/>
              </a:spcBef>
            </a:pPr>
            <a:r>
              <a:rPr sz="705" u="sng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Caractéristiques</a:t>
            </a:r>
            <a:r>
              <a:rPr sz="705" u="sng" spc="-29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des</a:t>
            </a:r>
            <a:r>
              <a:rPr sz="705" u="sng" spc="-6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découvertes</a:t>
            </a:r>
            <a:r>
              <a:rPr sz="705" u="sng" spc="-1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de</a:t>
            </a:r>
            <a:r>
              <a:rPr sz="705" u="sng" spc="-10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 </a:t>
            </a:r>
            <a:r>
              <a:rPr sz="705" u="sng" spc="-3" dirty="0">
                <a:solidFill>
                  <a:srgbClr val="004192"/>
                </a:solidFill>
                <a:uFill>
                  <a:solidFill>
                    <a:srgbClr val="004192"/>
                  </a:solidFill>
                </a:uFill>
                <a:latin typeface="Arial MT"/>
                <a:cs typeface="Arial MT"/>
              </a:rPr>
              <a:t>séropositivité*</a:t>
            </a:r>
            <a:endParaRPr sz="705" dirty="0">
              <a:latin typeface="Arial MT"/>
              <a:cs typeface="Arial MT"/>
            </a:endParaRPr>
          </a:p>
          <a:p>
            <a:pPr>
              <a:spcBef>
                <a:spcPts val="10"/>
              </a:spcBef>
            </a:pPr>
            <a:endParaRPr sz="673" dirty="0">
              <a:latin typeface="Arial MT"/>
              <a:cs typeface="Arial MT"/>
            </a:endParaRPr>
          </a:p>
          <a:p>
            <a:pPr marL="8145" marR="4072" algn="just">
              <a:lnSpc>
                <a:spcPts val="621"/>
              </a:lnSpc>
            </a:pPr>
            <a:r>
              <a:rPr sz="577" spc="-3" dirty="0">
                <a:latin typeface="Arial MT"/>
                <a:cs typeface="Arial MT"/>
              </a:rPr>
              <a:t>Les hommes cis représentaient 67% des découvertes de séropositivité </a:t>
            </a:r>
            <a:r>
              <a:rPr sz="577" dirty="0">
                <a:latin typeface="Arial MT"/>
                <a:cs typeface="Arial MT"/>
              </a:rPr>
              <a:t>VIH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spc="-3" dirty="0">
                <a:latin typeface="Arial MT"/>
                <a:cs typeface="Arial MT"/>
              </a:rPr>
              <a:t>2022, les </a:t>
            </a:r>
            <a:r>
              <a:rPr sz="577" dirty="0">
                <a:latin typeface="Arial MT"/>
                <a:cs typeface="Arial MT"/>
              </a:rPr>
              <a:t>femmes </a:t>
            </a:r>
            <a:r>
              <a:rPr sz="577" spc="-3" dirty="0">
                <a:latin typeface="Arial MT"/>
                <a:cs typeface="Arial MT"/>
              </a:rPr>
              <a:t>cis 31%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les personnes trans </a:t>
            </a:r>
            <a:r>
              <a:rPr sz="577" dirty="0">
                <a:latin typeface="Arial MT"/>
                <a:cs typeface="Arial MT"/>
              </a:rPr>
              <a:t> 2%. </a:t>
            </a:r>
            <a:r>
              <a:rPr sz="577" spc="-3" dirty="0">
                <a:latin typeface="Arial MT"/>
                <a:cs typeface="Arial MT"/>
              </a:rPr>
              <a:t>La proportion de femmes cis </a:t>
            </a:r>
            <a:r>
              <a:rPr sz="577" dirty="0">
                <a:latin typeface="Arial MT"/>
                <a:cs typeface="Arial MT"/>
              </a:rPr>
              <a:t>est </a:t>
            </a:r>
            <a:r>
              <a:rPr sz="577" spc="-3" dirty="0">
                <a:latin typeface="Arial MT"/>
                <a:cs typeface="Arial MT"/>
              </a:rPr>
              <a:t>stable par rapport à 2019. La proportion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personnes trans a augmenté progressivement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depuis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quelques</a:t>
            </a:r>
            <a:r>
              <a:rPr sz="577" spc="-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années</a:t>
            </a:r>
            <a:r>
              <a:rPr sz="577" spc="-19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(de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0,7% en 2012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à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1,9%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2022).</a:t>
            </a:r>
            <a:endParaRPr sz="577" dirty="0">
              <a:latin typeface="Arial MT"/>
              <a:cs typeface="Arial MT"/>
            </a:endParaRPr>
          </a:p>
          <a:p>
            <a:pPr marL="8145" marR="4887" algn="just">
              <a:lnSpc>
                <a:spcPct val="90100"/>
              </a:lnSpc>
              <a:spcBef>
                <a:spcPts val="378"/>
              </a:spcBef>
            </a:pPr>
            <a:r>
              <a:rPr sz="577" b="1" u="sng" spc="-3" dirty="0">
                <a:latin typeface="Arial MT"/>
                <a:cs typeface="Arial MT"/>
              </a:rPr>
              <a:t>Les personnes ayant découvert leur séropositivité en 2022 avaient un âge médian de </a:t>
            </a:r>
            <a:r>
              <a:rPr sz="577" b="1" u="sng" spc="-6" dirty="0">
                <a:latin typeface="Arial MT"/>
                <a:cs typeface="Arial MT"/>
              </a:rPr>
              <a:t>37 </a:t>
            </a:r>
            <a:r>
              <a:rPr sz="577" b="1" u="sng" spc="-3" dirty="0">
                <a:latin typeface="Arial MT"/>
                <a:cs typeface="Arial MT"/>
              </a:rPr>
              <a:t>ans </a:t>
            </a:r>
            <a:r>
              <a:rPr sz="577" b="1" u="sng" dirty="0">
                <a:latin typeface="Arial MT"/>
                <a:cs typeface="Arial MT"/>
              </a:rPr>
              <a:t>: </a:t>
            </a:r>
            <a:r>
              <a:rPr sz="577" b="1" u="sng" spc="-3" dirty="0">
                <a:latin typeface="Arial MT"/>
                <a:cs typeface="Arial MT"/>
              </a:rPr>
              <a:t>14% étaient âgées de moins de </a:t>
            </a:r>
            <a:r>
              <a:rPr sz="577" b="1" u="sng" spc="-10" dirty="0">
                <a:latin typeface="Arial MT"/>
                <a:cs typeface="Arial MT"/>
              </a:rPr>
              <a:t>25 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ans,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64%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de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25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à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49</a:t>
            </a:r>
            <a:r>
              <a:rPr sz="577" b="1" u="sng" spc="29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ans</a:t>
            </a:r>
            <a:r>
              <a:rPr sz="577" b="1" u="sng" spc="42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et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22%</a:t>
            </a:r>
            <a:r>
              <a:rPr sz="577" b="1" u="sng" spc="42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50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ans</a:t>
            </a:r>
            <a:r>
              <a:rPr sz="577" b="1" u="sng" spc="29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et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plus.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La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proportion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des</a:t>
            </a:r>
            <a:r>
              <a:rPr sz="577" b="1" u="sng" spc="42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plus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6" dirty="0">
                <a:latin typeface="Arial MT"/>
                <a:cs typeface="Arial MT"/>
              </a:rPr>
              <a:t>50</a:t>
            </a:r>
            <a:r>
              <a:rPr sz="577" b="1" u="sng" spc="35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ans,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qui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s’était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stabilisée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autour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29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20%</a:t>
            </a:r>
            <a:r>
              <a:rPr sz="577" b="1" u="sng" spc="38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entre </a:t>
            </a:r>
            <a:r>
              <a:rPr sz="577" b="1" u="sng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2014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et </a:t>
            </a:r>
            <a:r>
              <a:rPr sz="577" b="1" u="sng" spc="-3" dirty="0">
                <a:latin typeface="Arial MT"/>
                <a:cs typeface="Arial MT"/>
              </a:rPr>
              <a:t>2017,</a:t>
            </a:r>
            <a:r>
              <a:rPr sz="577" b="1" u="sng" spc="-1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</a:t>
            </a:r>
            <a:r>
              <a:rPr sz="577" b="1" u="sng" spc="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eu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tendance</a:t>
            </a:r>
            <a:r>
              <a:rPr sz="577" b="1" u="sng" spc="-19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à</a:t>
            </a:r>
            <a:r>
              <a:rPr sz="577" b="1" u="sng" spc="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augmenter</a:t>
            </a:r>
            <a:r>
              <a:rPr sz="577" b="1" u="sng" spc="-19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depuis.</a:t>
            </a:r>
            <a:r>
              <a:rPr sz="577" b="1" u="sng" spc="-22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La </a:t>
            </a:r>
            <a:r>
              <a:rPr sz="577" b="1" u="sng" dirty="0">
                <a:latin typeface="Arial MT"/>
                <a:cs typeface="Arial MT"/>
              </a:rPr>
              <a:t>part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des </a:t>
            </a:r>
            <a:r>
              <a:rPr sz="577" b="1" u="sng" dirty="0">
                <a:latin typeface="Arial MT"/>
                <a:cs typeface="Arial MT"/>
              </a:rPr>
              <a:t>moins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25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ans</a:t>
            </a:r>
            <a:r>
              <a:rPr sz="577" b="1" u="sng" dirty="0">
                <a:latin typeface="Arial MT"/>
                <a:cs typeface="Arial MT"/>
              </a:rPr>
              <a:t> est</a:t>
            </a:r>
            <a:r>
              <a:rPr sz="577" b="1" u="sng" spc="-6" dirty="0">
                <a:latin typeface="Arial MT"/>
                <a:cs typeface="Arial MT"/>
              </a:rPr>
              <a:t> </a:t>
            </a:r>
            <a:r>
              <a:rPr sz="577" b="1" u="sng" dirty="0">
                <a:latin typeface="Arial MT"/>
                <a:cs typeface="Arial MT"/>
              </a:rPr>
              <a:t>stable</a:t>
            </a:r>
            <a:r>
              <a:rPr sz="577" b="1" u="sng" spc="-13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depuis</a:t>
            </a:r>
            <a:r>
              <a:rPr sz="577" b="1" u="sng" spc="-16" dirty="0">
                <a:latin typeface="Arial MT"/>
                <a:cs typeface="Arial MT"/>
              </a:rPr>
              <a:t> </a:t>
            </a:r>
            <a:r>
              <a:rPr sz="577" b="1" u="sng" spc="-3" dirty="0">
                <a:latin typeface="Arial MT"/>
                <a:cs typeface="Arial MT"/>
              </a:rPr>
              <a:t>2017.</a:t>
            </a:r>
            <a:endParaRPr sz="577" b="1" u="sng" dirty="0">
              <a:latin typeface="Arial MT"/>
              <a:cs typeface="Arial MT"/>
            </a:endParaRPr>
          </a:p>
          <a:p>
            <a:pPr marL="8145" marR="4072" algn="just">
              <a:lnSpc>
                <a:spcPts val="621"/>
              </a:lnSpc>
              <a:spcBef>
                <a:spcPts val="394"/>
              </a:spcBef>
            </a:pP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principaux</a:t>
            </a:r>
            <a:r>
              <a:rPr sz="577" dirty="0">
                <a:latin typeface="Arial MT"/>
                <a:cs typeface="Arial MT"/>
              </a:rPr>
              <a:t> modes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contamination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personnes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ayant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découvert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leur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séropositivité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en</a:t>
            </a:r>
            <a:r>
              <a:rPr sz="577" spc="-3" dirty="0">
                <a:latin typeface="Arial MT"/>
                <a:cs typeface="Arial MT"/>
              </a:rPr>
              <a:t> 2022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étaient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rapports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hétérosexuels (54%)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les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rapports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sexuels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entre hommes (41%) chez des personnes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cis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(Figure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4). </a:t>
            </a:r>
            <a:r>
              <a:rPr sz="577" spc="-3" dirty="0">
                <a:latin typeface="Arial MT"/>
                <a:cs typeface="Arial MT"/>
              </a:rPr>
              <a:t>Les découvertes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étaient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plus rarement liées à des rapports sexuels chez des personnes trans (2%)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à l’usage de drogues injectables (1%). Les autres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modes de contamination représentaient 2% des découvertes. Les hommes cis étaient contaminés majoritairement par rapports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sexuels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entre </a:t>
            </a:r>
            <a:r>
              <a:rPr sz="577" dirty="0">
                <a:latin typeface="Arial MT"/>
                <a:cs typeface="Arial MT"/>
              </a:rPr>
              <a:t>hommes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(60%)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-3" dirty="0">
                <a:latin typeface="Arial MT"/>
                <a:cs typeface="Arial MT"/>
              </a:rPr>
              <a:t> les </a:t>
            </a:r>
            <a:r>
              <a:rPr sz="577" dirty="0">
                <a:latin typeface="Arial MT"/>
                <a:cs typeface="Arial MT"/>
              </a:rPr>
              <a:t>femmes</a:t>
            </a:r>
            <a:r>
              <a:rPr sz="577" spc="-1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cis</a:t>
            </a:r>
            <a:r>
              <a:rPr sz="577" spc="-3" dirty="0">
                <a:latin typeface="Arial MT"/>
                <a:cs typeface="Arial MT"/>
              </a:rPr>
              <a:t> par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rapports</a:t>
            </a:r>
            <a:r>
              <a:rPr sz="577" spc="-3" dirty="0">
                <a:latin typeface="Arial MT"/>
                <a:cs typeface="Arial MT"/>
              </a:rPr>
              <a:t> hétérosexuels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(97%).</a:t>
            </a:r>
            <a:endParaRPr sz="577" dirty="0">
              <a:latin typeface="Arial MT"/>
              <a:cs typeface="Arial MT"/>
            </a:endParaRPr>
          </a:p>
          <a:p>
            <a:pPr marL="8145" marR="3258" algn="just">
              <a:lnSpc>
                <a:spcPts val="621"/>
              </a:lnSpc>
              <a:spcBef>
                <a:spcPts val="391"/>
              </a:spcBef>
            </a:pPr>
            <a:r>
              <a:rPr sz="577" spc="-3" dirty="0">
                <a:latin typeface="Arial MT"/>
                <a:cs typeface="Arial MT"/>
              </a:rPr>
              <a:t>Les enfants de moins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15 ans diagnostiqués pour une infection à VIH entre 2012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3" dirty="0">
                <a:latin typeface="Arial MT"/>
                <a:cs typeface="Arial MT"/>
              </a:rPr>
              <a:t>2022 représentent </a:t>
            </a:r>
            <a:r>
              <a:rPr sz="577" spc="-6" dirty="0">
                <a:latin typeface="Arial MT"/>
                <a:cs typeface="Arial MT"/>
              </a:rPr>
              <a:t>un </a:t>
            </a:r>
            <a:r>
              <a:rPr sz="577" spc="-3" dirty="0">
                <a:latin typeface="Arial MT"/>
                <a:cs typeface="Arial MT"/>
              </a:rPr>
              <a:t>peu moins de 1 % de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l’ensemble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 diagnostics sur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cette période. La plupart d’entre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eux (91%) </a:t>
            </a:r>
            <a:r>
              <a:rPr sz="577" dirty="0">
                <a:latin typeface="Arial MT"/>
                <a:cs typeface="Arial MT"/>
              </a:rPr>
              <a:t>ont été </a:t>
            </a:r>
            <a:r>
              <a:rPr sz="577" spc="-3" dirty="0">
                <a:latin typeface="Arial MT"/>
                <a:cs typeface="Arial MT"/>
              </a:rPr>
              <a:t>contaminés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par transmission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mère-enfant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(TME), 5% par transfusion sanguine </a:t>
            </a:r>
            <a:r>
              <a:rPr sz="577" spc="-6" dirty="0">
                <a:latin typeface="Arial MT"/>
                <a:cs typeface="Arial MT"/>
              </a:rPr>
              <a:t>dans un pays </a:t>
            </a:r>
            <a:r>
              <a:rPr sz="577" spc="-3" dirty="0">
                <a:latin typeface="Arial MT"/>
                <a:cs typeface="Arial MT"/>
              </a:rPr>
              <a:t>autre que la France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-6" dirty="0">
                <a:latin typeface="Arial MT"/>
                <a:cs typeface="Arial MT"/>
              </a:rPr>
              <a:t>4% </a:t>
            </a:r>
            <a:r>
              <a:rPr sz="577" spc="-3" dirty="0">
                <a:latin typeface="Arial MT"/>
                <a:cs typeface="Arial MT"/>
              </a:rPr>
              <a:t>lors de rapports hétérosexuels [2]. Parmi les enfants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contaminés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par </a:t>
            </a:r>
            <a:r>
              <a:rPr sz="577" spc="-6" dirty="0">
                <a:latin typeface="Arial MT"/>
                <a:cs typeface="Arial MT"/>
              </a:rPr>
              <a:t>TME, </a:t>
            </a:r>
            <a:r>
              <a:rPr sz="577" spc="-3" dirty="0">
                <a:latin typeface="Arial MT"/>
                <a:cs typeface="Arial MT"/>
              </a:rPr>
              <a:t>45% étaient nés dans un pays d’Afrique subsaharienne (âge médian au diagnostic de 6 ans), 36% étaient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nés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dirty="0">
                <a:latin typeface="Arial MT"/>
                <a:cs typeface="Arial MT"/>
              </a:rPr>
              <a:t>France </a:t>
            </a:r>
            <a:r>
              <a:rPr sz="577" spc="-3" dirty="0">
                <a:latin typeface="Arial MT"/>
                <a:cs typeface="Arial MT"/>
              </a:rPr>
              <a:t>(âge médian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0 </a:t>
            </a:r>
            <a:r>
              <a:rPr sz="577" dirty="0">
                <a:latin typeface="Arial MT"/>
                <a:cs typeface="Arial MT"/>
              </a:rPr>
              <a:t>an), </a:t>
            </a:r>
            <a:r>
              <a:rPr sz="577" spc="-3" dirty="0">
                <a:latin typeface="Arial MT"/>
                <a:cs typeface="Arial MT"/>
              </a:rPr>
              <a:t>et 19% dans un autre pays (âge médian de 2 ans). Plus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la moitié (55%) des enfants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contaminés par </a:t>
            </a:r>
            <a:r>
              <a:rPr sz="577" spc="-6" dirty="0">
                <a:latin typeface="Arial MT"/>
                <a:cs typeface="Arial MT"/>
              </a:rPr>
              <a:t>TME </a:t>
            </a:r>
            <a:r>
              <a:rPr sz="577" spc="-3" dirty="0">
                <a:latin typeface="Arial MT"/>
                <a:cs typeface="Arial MT"/>
              </a:rPr>
              <a:t>étaient asymptomatiques lors de la découverte </a:t>
            </a:r>
            <a:r>
              <a:rPr sz="577" spc="-6" dirty="0">
                <a:latin typeface="Arial MT"/>
                <a:cs typeface="Arial MT"/>
              </a:rPr>
              <a:t>de </a:t>
            </a:r>
            <a:r>
              <a:rPr sz="577" spc="-3" dirty="0">
                <a:latin typeface="Arial MT"/>
                <a:cs typeface="Arial MT"/>
              </a:rPr>
              <a:t>l’infection à </a:t>
            </a:r>
            <a:r>
              <a:rPr sz="577" dirty="0">
                <a:latin typeface="Arial MT"/>
                <a:cs typeface="Arial MT"/>
              </a:rPr>
              <a:t>VIH, </a:t>
            </a:r>
            <a:r>
              <a:rPr sz="577" spc="-3" dirty="0">
                <a:latin typeface="Arial MT"/>
                <a:cs typeface="Arial MT"/>
              </a:rPr>
              <a:t>32% étaient symptomatiques non sida </a:t>
            </a:r>
            <a:r>
              <a:rPr sz="577" dirty="0">
                <a:latin typeface="Arial MT"/>
                <a:cs typeface="Arial MT"/>
              </a:rPr>
              <a:t>et 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12% étaient </a:t>
            </a:r>
            <a:r>
              <a:rPr sz="577" spc="-6" dirty="0">
                <a:latin typeface="Arial MT"/>
                <a:cs typeface="Arial MT"/>
              </a:rPr>
              <a:t>au </a:t>
            </a:r>
            <a:r>
              <a:rPr sz="577" spc="-3" dirty="0">
                <a:latin typeface="Arial MT"/>
                <a:cs typeface="Arial MT"/>
              </a:rPr>
              <a:t>stade sida. Concernant les enfants contaminés par </a:t>
            </a:r>
            <a:r>
              <a:rPr sz="577" spc="-6" dirty="0">
                <a:latin typeface="Arial MT"/>
                <a:cs typeface="Arial MT"/>
              </a:rPr>
              <a:t>TME </a:t>
            </a:r>
            <a:r>
              <a:rPr sz="577" spc="-3" dirty="0">
                <a:latin typeface="Arial MT"/>
                <a:cs typeface="Arial MT"/>
              </a:rPr>
              <a:t>nés </a:t>
            </a:r>
            <a:r>
              <a:rPr sz="577" spc="-6" dirty="0">
                <a:latin typeface="Arial MT"/>
                <a:cs typeface="Arial MT"/>
              </a:rPr>
              <a:t>en </a:t>
            </a:r>
            <a:r>
              <a:rPr sz="577" spc="-3" dirty="0">
                <a:latin typeface="Arial MT"/>
                <a:cs typeface="Arial MT"/>
              </a:rPr>
              <a:t>France, la séropositivité </a:t>
            </a:r>
            <a:r>
              <a:rPr sz="577" spc="-6" dirty="0">
                <a:latin typeface="Arial MT"/>
                <a:cs typeface="Arial MT"/>
              </a:rPr>
              <a:t>de la </a:t>
            </a:r>
            <a:r>
              <a:rPr sz="577" dirty="0">
                <a:latin typeface="Arial MT"/>
                <a:cs typeface="Arial MT"/>
              </a:rPr>
              <a:t>mère </a:t>
            </a:r>
            <a:r>
              <a:rPr sz="577" spc="-3" dirty="0">
                <a:latin typeface="Arial MT"/>
                <a:cs typeface="Arial MT"/>
              </a:rPr>
              <a:t>n’a été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découverte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qu’après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l’accouchement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6" dirty="0">
                <a:latin typeface="Arial MT"/>
                <a:cs typeface="Arial MT"/>
              </a:rPr>
              <a:t>dans</a:t>
            </a:r>
            <a:r>
              <a:rPr sz="577" spc="-3" dirty="0">
                <a:latin typeface="Arial MT"/>
                <a:cs typeface="Arial MT"/>
              </a:rPr>
              <a:t> 45%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des</a:t>
            </a:r>
            <a:r>
              <a:rPr sz="577" dirty="0">
                <a:latin typeface="Arial MT"/>
                <a:cs typeface="Arial MT"/>
              </a:rPr>
              <a:t> cas,</a:t>
            </a:r>
            <a:r>
              <a:rPr sz="577" spc="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raison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d’un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suivi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optimal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de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la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grossesse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ou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d’une 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séroconversion</a:t>
            </a:r>
            <a:r>
              <a:rPr sz="57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 </a:t>
            </a:r>
            <a:r>
              <a:rPr sz="577" spc="-6" dirty="0">
                <a:latin typeface="Arial MT"/>
                <a:cs typeface="Arial MT"/>
              </a:rPr>
              <a:t>cours</a:t>
            </a:r>
            <a:r>
              <a:rPr sz="577" spc="-3" dirty="0">
                <a:latin typeface="Arial MT"/>
                <a:cs typeface="Arial MT"/>
              </a:rPr>
              <a:t> de grossesse. Le nombre de </a:t>
            </a:r>
            <a:r>
              <a:rPr sz="577" spc="-6" dirty="0">
                <a:latin typeface="Arial MT"/>
                <a:cs typeface="Arial MT"/>
              </a:rPr>
              <a:t>cas</a:t>
            </a:r>
            <a:r>
              <a:rPr sz="577" spc="14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déclarés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sur les années récentes</a:t>
            </a:r>
            <a:r>
              <a:rPr sz="577" spc="154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est très faible </a:t>
            </a:r>
            <a:r>
              <a:rPr sz="577" dirty="0">
                <a:latin typeface="Arial MT"/>
                <a:cs typeface="Arial MT"/>
              </a:rPr>
              <a:t>: </a:t>
            </a:r>
            <a:r>
              <a:rPr sz="577" spc="-6" dirty="0">
                <a:latin typeface="Arial MT"/>
                <a:cs typeface="Arial MT"/>
              </a:rPr>
              <a:t>un</a:t>
            </a:r>
            <a:r>
              <a:rPr sz="577" spc="147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concerne un </a:t>
            </a:r>
            <a:r>
              <a:rPr sz="577" dirty="0">
                <a:latin typeface="Arial MT"/>
                <a:cs typeface="Arial MT"/>
              </a:rPr>
              <a:t> enfant</a:t>
            </a:r>
            <a:r>
              <a:rPr sz="577" spc="-10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né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2020,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un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2021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et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dirty="0">
                <a:latin typeface="Arial MT"/>
                <a:cs typeface="Arial MT"/>
              </a:rPr>
              <a:t>aucun</a:t>
            </a:r>
            <a:r>
              <a:rPr sz="577" spc="-13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en</a:t>
            </a:r>
            <a:r>
              <a:rPr sz="577" spc="-6" dirty="0">
                <a:latin typeface="Arial MT"/>
                <a:cs typeface="Arial MT"/>
              </a:rPr>
              <a:t> </a:t>
            </a:r>
            <a:r>
              <a:rPr sz="577" spc="-3" dirty="0">
                <a:latin typeface="Arial MT"/>
                <a:cs typeface="Arial MT"/>
              </a:rPr>
              <a:t>2022.</a:t>
            </a:r>
            <a:endParaRPr sz="577" dirty="0">
              <a:latin typeface="Arial MT"/>
              <a:cs typeface="Arial MT"/>
            </a:endParaRPr>
          </a:p>
          <a:p>
            <a:pPr>
              <a:lnSpc>
                <a:spcPct val="100000"/>
              </a:lnSpc>
            </a:pPr>
            <a:endParaRPr sz="641" dirty="0">
              <a:latin typeface="Arial MT"/>
              <a:cs typeface="Arial MT"/>
            </a:endParaRPr>
          </a:p>
          <a:p>
            <a:pPr>
              <a:spcBef>
                <a:spcPts val="3"/>
              </a:spcBef>
            </a:pPr>
            <a:endParaRPr sz="577" dirty="0">
              <a:latin typeface="Arial MT"/>
              <a:cs typeface="Arial MT"/>
            </a:endParaRPr>
          </a:p>
          <a:p>
            <a:pPr marL="8145" algn="just">
              <a:spcBef>
                <a:spcPts val="3"/>
              </a:spcBef>
            </a:pPr>
            <a:r>
              <a:rPr sz="513" i="1" dirty="0">
                <a:latin typeface="Arial"/>
                <a:cs typeface="Arial"/>
              </a:rPr>
              <a:t>*</a:t>
            </a:r>
            <a:r>
              <a:rPr sz="513" i="1" spc="13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Les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caractéristiques</a:t>
            </a:r>
            <a:r>
              <a:rPr sz="513" i="1" spc="3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présentées</a:t>
            </a:r>
            <a:r>
              <a:rPr sz="513" i="1" spc="2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en</a:t>
            </a:r>
            <a:r>
              <a:rPr sz="513" i="1" spc="22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proportion</a:t>
            </a:r>
            <a:r>
              <a:rPr sz="513" i="1" spc="2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sont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indépendantes</a:t>
            </a:r>
            <a:r>
              <a:rPr sz="513" i="1" spc="45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des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deux</a:t>
            </a:r>
            <a:r>
              <a:rPr sz="513" i="1" spc="2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hypothèses</a:t>
            </a:r>
            <a:r>
              <a:rPr sz="513" i="1" spc="19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d’estimation</a:t>
            </a:r>
            <a:r>
              <a:rPr sz="513" i="1" spc="29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(«</a:t>
            </a:r>
            <a:r>
              <a:rPr sz="513" i="1" spc="19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hautes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et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basses</a:t>
            </a:r>
            <a:r>
              <a:rPr sz="513" i="1" spc="16" dirty="0">
                <a:latin typeface="Arial"/>
                <a:cs typeface="Arial"/>
              </a:rPr>
              <a:t> </a:t>
            </a:r>
            <a:r>
              <a:rPr sz="513" i="1" spc="-3" dirty="0">
                <a:latin typeface="Arial"/>
                <a:cs typeface="Arial"/>
              </a:rPr>
              <a:t>»)</a:t>
            </a:r>
            <a:endParaRPr sz="513" dirty="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31653" y="1974322"/>
            <a:ext cx="2883292" cy="190199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57386" y="6599444"/>
            <a:ext cx="987568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b="1" spc="-19" dirty="0">
                <a:solidFill>
                  <a:srgbClr val="0098AF"/>
                </a:solidFill>
                <a:latin typeface="Arial"/>
                <a:cs typeface="Arial"/>
              </a:rPr>
              <a:t>508</a:t>
            </a:r>
            <a:r>
              <a:rPr sz="513" b="1" spc="64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513" dirty="0">
                <a:solidFill>
                  <a:srgbClr val="0098AF"/>
                </a:solidFill>
                <a:latin typeface="Arial MT"/>
                <a:cs typeface="Arial MT"/>
              </a:rPr>
              <a:t>|</a:t>
            </a:r>
            <a:r>
              <a:rPr sz="513" spc="93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13" spc="-48" dirty="0">
                <a:solidFill>
                  <a:srgbClr val="231F20"/>
                </a:solidFill>
                <a:latin typeface="Arial MT"/>
                <a:cs typeface="Arial MT"/>
              </a:rPr>
              <a:t>12</a:t>
            </a:r>
            <a:r>
              <a:rPr sz="513" spc="-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13" spc="-64" dirty="0">
                <a:solidFill>
                  <a:srgbClr val="231F20"/>
                </a:solidFill>
                <a:latin typeface="Arial MT"/>
                <a:cs typeface="Arial MT"/>
              </a:rPr>
              <a:t>décembre</a:t>
            </a:r>
            <a:r>
              <a:rPr sz="513" spc="-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13" spc="-26" dirty="0">
                <a:solidFill>
                  <a:srgbClr val="231F20"/>
                </a:solidFill>
                <a:latin typeface="Arial MT"/>
                <a:cs typeface="Arial MT"/>
              </a:rPr>
              <a:t>2023</a:t>
            </a:r>
            <a:r>
              <a:rPr sz="513" spc="9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98AF"/>
                </a:solidFill>
                <a:latin typeface="Arial MT"/>
                <a:cs typeface="Arial MT"/>
              </a:rPr>
              <a:t>|</a:t>
            </a:r>
            <a:r>
              <a:rPr sz="513" spc="93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13" b="1" spc="-96" dirty="0">
                <a:solidFill>
                  <a:srgbClr val="0098AF"/>
                </a:solidFill>
                <a:latin typeface="Arial"/>
                <a:cs typeface="Arial"/>
              </a:rPr>
              <a:t>BEH</a:t>
            </a:r>
            <a:r>
              <a:rPr sz="513" b="1" spc="-22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513" b="1" spc="-35" dirty="0">
                <a:solidFill>
                  <a:srgbClr val="0098AF"/>
                </a:solidFill>
                <a:latin typeface="Arial"/>
                <a:cs typeface="Arial"/>
              </a:rPr>
              <a:t>24-</a:t>
            </a:r>
            <a:r>
              <a:rPr sz="513" b="1" spc="-16" dirty="0">
                <a:solidFill>
                  <a:srgbClr val="0098AF"/>
                </a:solidFill>
                <a:latin typeface="Arial"/>
                <a:cs typeface="Arial"/>
              </a:rPr>
              <a:t>25</a:t>
            </a:r>
            <a:endParaRPr sz="513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883003" y="6610988"/>
            <a:ext cx="2430843" cy="73304"/>
          </a:xfrm>
          <a:custGeom>
            <a:avLst/>
            <a:gdLst/>
            <a:ahLst/>
            <a:cxnLst/>
            <a:rect l="l" t="t" r="r" b="b"/>
            <a:pathLst>
              <a:path w="3790315" h="114300">
                <a:moveTo>
                  <a:pt x="0" y="114300"/>
                </a:moveTo>
                <a:lnTo>
                  <a:pt x="3789870" y="114300"/>
                </a:lnTo>
                <a:lnTo>
                  <a:pt x="378987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4" name="object 4"/>
          <p:cNvSpPr txBox="1"/>
          <p:nvPr/>
        </p:nvSpPr>
        <p:spPr>
          <a:xfrm>
            <a:off x="5967209" y="6599443"/>
            <a:ext cx="2262244" cy="87157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>
              <a:spcBef>
                <a:spcPts val="64"/>
              </a:spcBef>
            </a:pPr>
            <a:r>
              <a:rPr sz="513" spc="-90" dirty="0">
                <a:solidFill>
                  <a:srgbClr val="007B8E"/>
                </a:solidFill>
                <a:latin typeface="Arial MT"/>
                <a:cs typeface="Arial MT"/>
              </a:rPr>
              <a:t>VIH</a:t>
            </a:r>
            <a:r>
              <a:rPr sz="513" spc="-6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51" dirty="0">
                <a:solidFill>
                  <a:srgbClr val="007B8E"/>
                </a:solidFill>
                <a:latin typeface="Arial MT"/>
                <a:cs typeface="Arial MT"/>
              </a:rPr>
              <a:t>et</a:t>
            </a:r>
            <a:r>
              <a:rPr sz="513" spc="-6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55" dirty="0">
                <a:solidFill>
                  <a:srgbClr val="007B8E"/>
                </a:solidFill>
                <a:latin typeface="Arial MT"/>
                <a:cs typeface="Arial MT"/>
              </a:rPr>
              <a:t>autres</a:t>
            </a:r>
            <a:r>
              <a:rPr sz="513" spc="-3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48" dirty="0">
                <a:solidFill>
                  <a:srgbClr val="007B8E"/>
                </a:solidFill>
                <a:latin typeface="Arial MT"/>
                <a:cs typeface="Arial MT"/>
              </a:rPr>
              <a:t>infections</a:t>
            </a:r>
            <a:r>
              <a:rPr sz="513" spc="-6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61" dirty="0">
                <a:solidFill>
                  <a:srgbClr val="007B8E"/>
                </a:solidFill>
                <a:latin typeface="Arial MT"/>
                <a:cs typeface="Arial MT"/>
              </a:rPr>
              <a:t>sexuellement</a:t>
            </a:r>
            <a:r>
              <a:rPr sz="513" spc="-3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51" dirty="0">
                <a:solidFill>
                  <a:srgbClr val="007B8E"/>
                </a:solidFill>
                <a:latin typeface="Arial MT"/>
                <a:cs typeface="Arial MT"/>
              </a:rPr>
              <a:t>transmissibles</a:t>
            </a:r>
            <a:r>
              <a:rPr sz="513" spc="-6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26" dirty="0">
                <a:solidFill>
                  <a:srgbClr val="007B8E"/>
                </a:solidFill>
                <a:latin typeface="Arial MT"/>
                <a:cs typeface="Arial MT"/>
              </a:rPr>
              <a:t>: </a:t>
            </a:r>
            <a:r>
              <a:rPr sz="513" spc="-61" dirty="0">
                <a:solidFill>
                  <a:srgbClr val="007B8E"/>
                </a:solidFill>
                <a:latin typeface="Arial MT"/>
                <a:cs typeface="Arial MT"/>
              </a:rPr>
              <a:t>enjeux</a:t>
            </a:r>
            <a:r>
              <a:rPr sz="513" spc="-6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71" dirty="0">
                <a:solidFill>
                  <a:srgbClr val="007B8E"/>
                </a:solidFill>
                <a:latin typeface="Arial MT"/>
                <a:cs typeface="Arial MT"/>
              </a:rPr>
              <a:t>de</a:t>
            </a:r>
            <a:r>
              <a:rPr sz="513" spc="-3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48" dirty="0">
                <a:solidFill>
                  <a:srgbClr val="007B8E"/>
                </a:solidFill>
                <a:latin typeface="Arial MT"/>
                <a:cs typeface="Arial MT"/>
              </a:rPr>
              <a:t>la</a:t>
            </a:r>
            <a:r>
              <a:rPr sz="513" spc="-6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51" dirty="0">
                <a:solidFill>
                  <a:srgbClr val="007B8E"/>
                </a:solidFill>
                <a:latin typeface="Arial MT"/>
                <a:cs typeface="Arial MT"/>
              </a:rPr>
              <a:t>surveillance</a:t>
            </a:r>
            <a:r>
              <a:rPr sz="513" spc="-3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51" dirty="0">
                <a:solidFill>
                  <a:srgbClr val="007B8E"/>
                </a:solidFill>
                <a:latin typeface="Arial MT"/>
                <a:cs typeface="Arial MT"/>
              </a:rPr>
              <a:t>et</a:t>
            </a:r>
            <a:r>
              <a:rPr sz="513" spc="-6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71" dirty="0">
                <a:solidFill>
                  <a:srgbClr val="007B8E"/>
                </a:solidFill>
                <a:latin typeface="Arial MT"/>
                <a:cs typeface="Arial MT"/>
              </a:rPr>
              <a:t>de</a:t>
            </a:r>
            <a:r>
              <a:rPr sz="513" spc="-3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48" dirty="0">
                <a:solidFill>
                  <a:srgbClr val="007B8E"/>
                </a:solidFill>
                <a:latin typeface="Arial MT"/>
                <a:cs typeface="Arial MT"/>
              </a:rPr>
              <a:t>la</a:t>
            </a:r>
            <a:r>
              <a:rPr sz="513" spc="-6" dirty="0">
                <a:solidFill>
                  <a:srgbClr val="007B8E"/>
                </a:solidFill>
                <a:latin typeface="Arial MT"/>
                <a:cs typeface="Arial MT"/>
              </a:rPr>
              <a:t> </a:t>
            </a:r>
            <a:r>
              <a:rPr sz="513" spc="-45" dirty="0">
                <a:solidFill>
                  <a:srgbClr val="007B8E"/>
                </a:solidFill>
                <a:latin typeface="Arial MT"/>
                <a:cs typeface="Arial MT"/>
              </a:rPr>
              <a:t>prévention</a:t>
            </a:r>
            <a:endParaRPr sz="513">
              <a:latin typeface="Arial MT"/>
              <a:cs typeface="Arial MT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365531" y="5580163"/>
            <a:ext cx="3855792" cy="0"/>
          </a:xfrm>
          <a:custGeom>
            <a:avLst/>
            <a:gdLst/>
            <a:ahLst/>
            <a:cxnLst/>
            <a:rect l="l" t="t" r="r" b="b"/>
            <a:pathLst>
              <a:path w="6012180">
                <a:moveTo>
                  <a:pt x="0" y="0"/>
                </a:moveTo>
                <a:lnTo>
                  <a:pt x="6012002" y="0"/>
                </a:lnTo>
              </a:path>
            </a:pathLst>
          </a:custGeom>
          <a:ln w="6350">
            <a:solidFill>
              <a:srgbClr val="0098AF"/>
            </a:solidFill>
            <a:prstDash val="dash"/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365531" y="5856903"/>
            <a:ext cx="3855792" cy="0"/>
          </a:xfrm>
          <a:custGeom>
            <a:avLst/>
            <a:gdLst/>
            <a:ahLst/>
            <a:cxnLst/>
            <a:rect l="l" t="t" r="r" b="b"/>
            <a:pathLst>
              <a:path w="6012180">
                <a:moveTo>
                  <a:pt x="0" y="0"/>
                </a:moveTo>
                <a:lnTo>
                  <a:pt x="6012002" y="0"/>
                </a:lnTo>
              </a:path>
            </a:pathLst>
          </a:custGeom>
          <a:ln w="6350">
            <a:solidFill>
              <a:srgbClr val="0098AF"/>
            </a:solidFill>
          </a:ln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/>
          <p:nvPr/>
        </p:nvSpPr>
        <p:spPr>
          <a:xfrm>
            <a:off x="4536383" y="346223"/>
            <a:ext cx="1664816" cy="169018"/>
          </a:xfrm>
          <a:prstGeom prst="rect">
            <a:avLst/>
          </a:prstGeom>
          <a:solidFill>
            <a:srgbClr val="0098AF"/>
          </a:solidFill>
        </p:spPr>
        <p:txBody>
          <a:bodyPr vert="horz" wrap="square" lIns="0" tIns="35430" rIns="0" bIns="0" rtlCol="0">
            <a:spAutoFit/>
          </a:bodyPr>
          <a:lstStyle/>
          <a:p>
            <a:pPr marL="42351">
              <a:spcBef>
                <a:spcPts val="278"/>
              </a:spcBef>
            </a:pPr>
            <a:r>
              <a:rPr sz="866" b="1" dirty="0">
                <a:solidFill>
                  <a:srgbClr val="FFFFFF"/>
                </a:solidFill>
                <a:latin typeface="Arial"/>
                <a:cs typeface="Arial"/>
              </a:rPr>
              <a:t>ARTICLE</a:t>
            </a:r>
            <a:r>
              <a:rPr sz="866" b="1" spc="5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66" b="1" spc="58" dirty="0">
                <a:solidFill>
                  <a:srgbClr val="FFFFFF"/>
                </a:solidFill>
                <a:latin typeface="Arial"/>
                <a:cs typeface="Arial"/>
              </a:rPr>
              <a:t>//</a:t>
            </a:r>
            <a:r>
              <a:rPr sz="866" b="1" spc="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866" b="1" spc="-6" dirty="0">
                <a:solidFill>
                  <a:srgbClr val="FFFFFF"/>
                </a:solidFill>
                <a:latin typeface="Arial"/>
                <a:cs typeface="Arial"/>
              </a:rPr>
              <a:t>Article</a:t>
            </a:r>
            <a:endParaRPr sz="866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32951" y="710027"/>
            <a:ext cx="3819955" cy="458028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32578" marR="151894">
              <a:spcBef>
                <a:spcPts val="64"/>
              </a:spcBef>
            </a:pP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DIAGNOSTICS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D’INFECTION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À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VIH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CHEZ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DES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HOMMES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NÉS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À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spc="-6" dirty="0">
                <a:solidFill>
                  <a:srgbClr val="0098AF"/>
                </a:solidFill>
                <a:latin typeface="Arial"/>
                <a:cs typeface="Arial"/>
              </a:rPr>
              <a:t>L’ÉTRANGER,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spc="-6" dirty="0">
                <a:solidFill>
                  <a:srgbClr val="0098AF"/>
                </a:solidFill>
                <a:latin typeface="Arial"/>
                <a:cs typeface="Arial"/>
              </a:rPr>
              <a:t>CONTAMINÉS PAR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RAPPORTS</a:t>
            </a:r>
            <a:r>
              <a:rPr sz="641" b="1" spc="13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SEXUELS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ENTRE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HOMMES,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FRANCE,</a:t>
            </a:r>
            <a:r>
              <a:rPr sz="641" b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41" b="1" dirty="0">
                <a:solidFill>
                  <a:srgbClr val="0098AF"/>
                </a:solidFill>
                <a:latin typeface="Arial"/>
                <a:cs typeface="Arial"/>
              </a:rPr>
              <a:t>2012-</a:t>
            </a:r>
            <a:r>
              <a:rPr sz="641" b="1" spc="-13" dirty="0">
                <a:solidFill>
                  <a:srgbClr val="0098AF"/>
                </a:solidFill>
                <a:latin typeface="Arial"/>
                <a:cs typeface="Arial"/>
              </a:rPr>
              <a:t>2021</a:t>
            </a:r>
            <a:endParaRPr sz="641">
              <a:latin typeface="Arial"/>
              <a:cs typeface="Arial"/>
            </a:endParaRPr>
          </a:p>
          <a:p>
            <a:pPr marL="32578">
              <a:spcBef>
                <a:spcPts val="160"/>
              </a:spcBef>
            </a:pPr>
            <a:r>
              <a:rPr sz="545" dirty="0">
                <a:solidFill>
                  <a:srgbClr val="0098AF"/>
                </a:solidFill>
                <a:latin typeface="Arial MT"/>
                <a:cs typeface="Arial MT"/>
              </a:rPr>
              <a:t>//</a:t>
            </a:r>
            <a:r>
              <a:rPr sz="545" spc="-19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dirty="0">
                <a:solidFill>
                  <a:srgbClr val="0098AF"/>
                </a:solidFill>
                <a:latin typeface="Arial MT"/>
                <a:cs typeface="Arial MT"/>
              </a:rPr>
              <a:t>HIV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spc="-6" dirty="0">
                <a:solidFill>
                  <a:srgbClr val="0098AF"/>
                </a:solidFill>
                <a:latin typeface="Arial MT"/>
                <a:cs typeface="Arial MT"/>
              </a:rPr>
              <a:t>DIAGNOSES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dirty="0">
                <a:solidFill>
                  <a:srgbClr val="0098AF"/>
                </a:solidFill>
                <a:latin typeface="Arial MT"/>
                <a:cs typeface="Arial MT"/>
              </a:rPr>
              <a:t>AMONG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dirty="0">
                <a:solidFill>
                  <a:srgbClr val="0098AF"/>
                </a:solidFill>
                <a:latin typeface="Arial MT"/>
                <a:cs typeface="Arial MT"/>
              </a:rPr>
              <a:t>MEN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dirty="0">
                <a:solidFill>
                  <a:srgbClr val="0098AF"/>
                </a:solidFill>
                <a:latin typeface="Arial MT"/>
                <a:cs typeface="Arial MT"/>
              </a:rPr>
              <a:t>BORN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spc="-6" dirty="0">
                <a:solidFill>
                  <a:srgbClr val="0098AF"/>
                </a:solidFill>
                <a:latin typeface="Arial MT"/>
                <a:cs typeface="Arial MT"/>
              </a:rPr>
              <a:t>ABROAD,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spc="-16" dirty="0">
                <a:solidFill>
                  <a:srgbClr val="0098AF"/>
                </a:solidFill>
                <a:latin typeface="Arial MT"/>
                <a:cs typeface="Arial MT"/>
              </a:rPr>
              <a:t>INFECTED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dirty="0">
                <a:solidFill>
                  <a:srgbClr val="0098AF"/>
                </a:solidFill>
                <a:latin typeface="Arial MT"/>
                <a:cs typeface="Arial MT"/>
              </a:rPr>
              <a:t>BY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spc="-6" dirty="0">
                <a:solidFill>
                  <a:srgbClr val="0098AF"/>
                </a:solidFill>
                <a:latin typeface="Arial MT"/>
                <a:cs typeface="Arial MT"/>
              </a:rPr>
              <a:t>SEX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spc="-6" dirty="0">
                <a:solidFill>
                  <a:srgbClr val="0098AF"/>
                </a:solidFill>
                <a:latin typeface="Arial MT"/>
                <a:cs typeface="Arial MT"/>
              </a:rPr>
              <a:t>BETWEEN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dirty="0">
                <a:solidFill>
                  <a:srgbClr val="0098AF"/>
                </a:solidFill>
                <a:latin typeface="Arial MT"/>
                <a:cs typeface="Arial MT"/>
              </a:rPr>
              <a:t>MEN,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spc="-6" dirty="0">
                <a:solidFill>
                  <a:srgbClr val="0098AF"/>
                </a:solidFill>
                <a:latin typeface="Arial MT"/>
                <a:cs typeface="Arial MT"/>
              </a:rPr>
              <a:t>FRANCE,</a:t>
            </a:r>
            <a:r>
              <a:rPr sz="545" spc="-10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45" spc="-6" dirty="0">
                <a:solidFill>
                  <a:srgbClr val="0098AF"/>
                </a:solidFill>
                <a:latin typeface="Arial MT"/>
                <a:cs typeface="Arial MT"/>
              </a:rPr>
              <a:t>2012–2021</a:t>
            </a:r>
            <a:endParaRPr sz="545">
              <a:latin typeface="Arial MT"/>
              <a:cs typeface="Arial MT"/>
            </a:endParaRPr>
          </a:p>
          <a:p>
            <a:pPr marL="32578">
              <a:spcBef>
                <a:spcPts val="539"/>
              </a:spcBef>
            </a:pP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Françoise</a:t>
            </a:r>
            <a:r>
              <a:rPr sz="513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Cazein</a:t>
            </a:r>
            <a:r>
              <a:rPr sz="433" b="1" baseline="30864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433" b="1" spc="158" baseline="3086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(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  <a:hlinkClick r:id="rId2"/>
              </a:rPr>
              <a:t>francoise.cazein@santepubliquefrance.fr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),</a:t>
            </a:r>
            <a:r>
              <a:rPr sz="513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Amber</a:t>
            </a:r>
            <a:r>
              <a:rPr sz="513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Kunkel</a:t>
            </a:r>
            <a:r>
              <a:rPr sz="433" b="1" baseline="30864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513" b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Annie</a:t>
            </a:r>
            <a:r>
              <a:rPr sz="513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Velter</a:t>
            </a:r>
            <a:r>
              <a:rPr sz="433" b="1" baseline="30864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513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Karl</a:t>
            </a:r>
            <a:r>
              <a:rPr sz="513" b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Stefic</a:t>
            </a:r>
            <a:r>
              <a:rPr sz="433" b="1" baseline="30864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,</a:t>
            </a:r>
            <a:r>
              <a:rPr sz="513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b="1" dirty="0">
                <a:solidFill>
                  <a:srgbClr val="231F20"/>
                </a:solidFill>
                <a:latin typeface="Arial"/>
                <a:cs typeface="Arial"/>
              </a:rPr>
              <a:t>Florence</a:t>
            </a:r>
            <a:r>
              <a:rPr sz="513" b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b="1" spc="-13" dirty="0">
                <a:solidFill>
                  <a:srgbClr val="231F20"/>
                </a:solidFill>
                <a:latin typeface="Arial"/>
                <a:cs typeface="Arial"/>
              </a:rPr>
              <a:t>Lot</a:t>
            </a:r>
            <a:r>
              <a:rPr sz="433" b="1" spc="-19" baseline="30864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endParaRPr sz="433" baseline="30864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65528" y="1228820"/>
            <a:ext cx="3855792" cy="185415"/>
          </a:xfrm>
          <a:prstGeom prst="rect">
            <a:avLst/>
          </a:prstGeom>
          <a:solidFill>
            <a:srgbClr val="D0E7EC"/>
          </a:solidFill>
        </p:spPr>
        <p:txBody>
          <a:bodyPr vert="horz" wrap="square" lIns="0" tIns="27285" rIns="0" bIns="0" rtlCol="0">
            <a:spAutoFit/>
          </a:bodyPr>
          <a:lstStyle/>
          <a:p>
            <a:pPr marL="22805">
              <a:spcBef>
                <a:spcPts val="215"/>
              </a:spcBef>
            </a:pPr>
            <a:r>
              <a:rPr sz="433" i="1" baseline="30864" dirty="0">
                <a:solidFill>
                  <a:srgbClr val="231F20"/>
                </a:solidFill>
                <a:latin typeface="Arial"/>
                <a:cs typeface="Arial"/>
              </a:rPr>
              <a:t>1</a:t>
            </a:r>
            <a:r>
              <a:rPr sz="433" i="1" spc="96" baseline="3086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spc="-6" dirty="0">
                <a:solidFill>
                  <a:srgbClr val="231F20"/>
                </a:solidFill>
                <a:latin typeface="Arial"/>
                <a:cs typeface="Arial"/>
              </a:rPr>
              <a:t>Santé</a:t>
            </a:r>
            <a:r>
              <a:rPr sz="513" i="1" spc="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dirty="0">
                <a:solidFill>
                  <a:srgbClr val="231F20"/>
                </a:solidFill>
                <a:latin typeface="Arial"/>
                <a:cs typeface="Arial"/>
              </a:rPr>
              <a:t>publique </a:t>
            </a:r>
            <a:r>
              <a:rPr sz="513" i="1" spc="-6" dirty="0">
                <a:solidFill>
                  <a:srgbClr val="231F20"/>
                </a:solidFill>
                <a:latin typeface="Arial"/>
                <a:cs typeface="Arial"/>
              </a:rPr>
              <a:t>France,</a:t>
            </a:r>
            <a:r>
              <a:rPr sz="513" i="1" spc="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spc="-6" dirty="0">
                <a:solidFill>
                  <a:srgbClr val="231F20"/>
                </a:solidFill>
                <a:latin typeface="Arial"/>
                <a:cs typeface="Arial"/>
              </a:rPr>
              <a:t>Saint-Maurice</a:t>
            </a:r>
            <a:endParaRPr sz="513">
              <a:latin typeface="Arial"/>
              <a:cs typeface="Arial"/>
            </a:endParaRPr>
          </a:p>
          <a:p>
            <a:pPr marL="22805"/>
            <a:r>
              <a:rPr sz="433" i="1" baseline="30864" dirty="0">
                <a:solidFill>
                  <a:srgbClr val="231F20"/>
                </a:solidFill>
                <a:latin typeface="Arial"/>
                <a:cs typeface="Arial"/>
              </a:rPr>
              <a:t>2</a:t>
            </a:r>
            <a:r>
              <a:rPr sz="433" i="1" spc="72" baseline="3086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dirty="0">
                <a:solidFill>
                  <a:srgbClr val="231F20"/>
                </a:solidFill>
                <a:latin typeface="Arial"/>
                <a:cs typeface="Arial"/>
              </a:rPr>
              <a:t>Centre</a:t>
            </a:r>
            <a:r>
              <a:rPr sz="513" i="1" spc="-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dirty="0">
                <a:solidFill>
                  <a:srgbClr val="231F20"/>
                </a:solidFill>
                <a:latin typeface="Arial"/>
                <a:cs typeface="Arial"/>
              </a:rPr>
              <a:t>national</a:t>
            </a:r>
            <a:r>
              <a:rPr sz="513" i="1" spc="-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513" i="1" spc="-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dirty="0">
                <a:solidFill>
                  <a:srgbClr val="231F20"/>
                </a:solidFill>
                <a:latin typeface="Arial"/>
                <a:cs typeface="Arial"/>
              </a:rPr>
              <a:t>référence</a:t>
            </a:r>
            <a:r>
              <a:rPr sz="513" i="1" spc="-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dirty="0">
                <a:solidFill>
                  <a:srgbClr val="231F20"/>
                </a:solidFill>
                <a:latin typeface="Arial"/>
                <a:cs typeface="Arial"/>
              </a:rPr>
              <a:t>du</a:t>
            </a:r>
            <a:r>
              <a:rPr sz="513" i="1" spc="-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spc="-13" dirty="0">
                <a:solidFill>
                  <a:srgbClr val="231F20"/>
                </a:solidFill>
                <a:latin typeface="Arial"/>
                <a:cs typeface="Arial"/>
              </a:rPr>
              <a:t>VIH,</a:t>
            </a:r>
            <a:r>
              <a:rPr sz="513" i="1" spc="-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dirty="0">
                <a:solidFill>
                  <a:srgbClr val="231F20"/>
                </a:solidFill>
                <a:latin typeface="Arial"/>
                <a:cs typeface="Arial"/>
              </a:rPr>
              <a:t>CHU</a:t>
            </a:r>
            <a:r>
              <a:rPr sz="513" i="1" spc="-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13" i="1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513" i="1" spc="-13" dirty="0">
                <a:solidFill>
                  <a:srgbClr val="231F20"/>
                </a:solidFill>
                <a:latin typeface="Arial"/>
                <a:cs typeface="Arial"/>
              </a:rPr>
              <a:t> Tours</a:t>
            </a:r>
            <a:endParaRPr sz="513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357362" y="1496932"/>
            <a:ext cx="3872897" cy="4373522"/>
          </a:xfrm>
          <a:prstGeom prst="rect">
            <a:avLst/>
          </a:prstGeom>
        </p:spPr>
        <p:txBody>
          <a:bodyPr vert="horz" wrap="square" lIns="0" tIns="8145" rIns="0" bIns="0" rtlCol="0">
            <a:spAutoFit/>
          </a:bodyPr>
          <a:lstStyle/>
          <a:p>
            <a:pPr marL="8145" algn="just">
              <a:spcBef>
                <a:spcPts val="64"/>
              </a:spcBef>
            </a:pPr>
            <a:r>
              <a:rPr sz="513" dirty="0">
                <a:solidFill>
                  <a:srgbClr val="0098AF"/>
                </a:solidFill>
                <a:latin typeface="Arial MT"/>
                <a:cs typeface="Arial MT"/>
              </a:rPr>
              <a:t>Soumis</a:t>
            </a:r>
            <a:r>
              <a:rPr sz="513" spc="13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98AF"/>
                </a:solidFill>
                <a:latin typeface="Arial MT"/>
                <a:cs typeface="Arial MT"/>
              </a:rPr>
              <a:t>le</a:t>
            </a:r>
            <a:r>
              <a:rPr sz="513" spc="16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13" spc="-6" dirty="0">
                <a:solidFill>
                  <a:srgbClr val="0098AF"/>
                </a:solidFill>
                <a:latin typeface="Arial MT"/>
                <a:cs typeface="Arial MT"/>
              </a:rPr>
              <a:t>15.09.2023</a:t>
            </a:r>
            <a:r>
              <a:rPr sz="513" spc="13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13" dirty="0">
                <a:solidFill>
                  <a:srgbClr val="0098AF"/>
                </a:solidFill>
                <a:latin typeface="Arial MT"/>
                <a:cs typeface="Arial MT"/>
              </a:rPr>
              <a:t>//</a:t>
            </a:r>
            <a:r>
              <a:rPr sz="513" spc="16" dirty="0">
                <a:solidFill>
                  <a:srgbClr val="0098AF"/>
                </a:solidFill>
                <a:latin typeface="Arial MT"/>
                <a:cs typeface="Arial MT"/>
              </a:rPr>
              <a:t> </a:t>
            </a:r>
            <a:r>
              <a:rPr sz="513" i="1" dirty="0">
                <a:solidFill>
                  <a:srgbClr val="0098AF"/>
                </a:solidFill>
                <a:latin typeface="Arial"/>
                <a:cs typeface="Arial"/>
              </a:rPr>
              <a:t>Date</a:t>
            </a:r>
            <a:r>
              <a:rPr sz="513" i="1" spc="13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513" i="1" dirty="0">
                <a:solidFill>
                  <a:srgbClr val="0098AF"/>
                </a:solidFill>
                <a:latin typeface="Arial"/>
                <a:cs typeface="Arial"/>
              </a:rPr>
              <a:t>of</a:t>
            </a:r>
            <a:r>
              <a:rPr sz="513" i="1" spc="1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513" i="1" dirty="0">
                <a:solidFill>
                  <a:srgbClr val="0098AF"/>
                </a:solidFill>
                <a:latin typeface="Arial"/>
                <a:cs typeface="Arial"/>
              </a:rPr>
              <a:t>submission:</a:t>
            </a:r>
            <a:r>
              <a:rPr sz="513" i="1" spc="13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513" i="1" spc="-6" dirty="0">
                <a:solidFill>
                  <a:srgbClr val="0098AF"/>
                </a:solidFill>
                <a:latin typeface="Arial"/>
                <a:cs typeface="Arial"/>
              </a:rPr>
              <a:t>09.15.2023</a:t>
            </a:r>
            <a:endParaRPr sz="513" dirty="0">
              <a:latin typeface="Arial"/>
              <a:cs typeface="Arial"/>
            </a:endParaRPr>
          </a:p>
          <a:p>
            <a:pPr>
              <a:spcBef>
                <a:spcPts val="356"/>
              </a:spcBef>
            </a:pPr>
            <a:endParaRPr sz="513" dirty="0">
              <a:latin typeface="Arial"/>
              <a:cs typeface="Arial"/>
            </a:endParaRPr>
          </a:p>
          <a:p>
            <a:pPr marL="8145" algn="just"/>
            <a:r>
              <a:rPr sz="705" b="1" dirty="0">
                <a:solidFill>
                  <a:srgbClr val="00525F"/>
                </a:solidFill>
                <a:latin typeface="Arial"/>
                <a:cs typeface="Arial"/>
              </a:rPr>
              <a:t>Résumé</a:t>
            </a:r>
            <a:r>
              <a:rPr sz="705" b="1" spc="10" dirty="0">
                <a:solidFill>
                  <a:srgbClr val="00525F"/>
                </a:solidFill>
                <a:latin typeface="Arial"/>
                <a:cs typeface="Arial"/>
              </a:rPr>
              <a:t> </a:t>
            </a:r>
            <a:r>
              <a:rPr sz="705" b="1" spc="48" dirty="0">
                <a:solidFill>
                  <a:srgbClr val="00525F"/>
                </a:solidFill>
                <a:latin typeface="Arial"/>
                <a:cs typeface="Arial"/>
              </a:rPr>
              <a:t>//</a:t>
            </a:r>
            <a:r>
              <a:rPr sz="705" b="1" spc="10" dirty="0">
                <a:solidFill>
                  <a:srgbClr val="00525F"/>
                </a:solidFill>
                <a:latin typeface="Arial"/>
                <a:cs typeface="Arial"/>
              </a:rPr>
              <a:t> </a:t>
            </a:r>
            <a:r>
              <a:rPr sz="705" spc="-6" dirty="0">
                <a:solidFill>
                  <a:srgbClr val="00525F"/>
                </a:solidFill>
                <a:latin typeface="Arial MT"/>
                <a:cs typeface="Arial MT"/>
              </a:rPr>
              <a:t>Abstract</a:t>
            </a:r>
            <a:endParaRPr sz="705" dirty="0">
              <a:latin typeface="Arial MT"/>
              <a:cs typeface="Arial MT"/>
            </a:endParaRPr>
          </a:p>
          <a:p>
            <a:pPr marL="8145" marR="3258" algn="just">
              <a:spcBef>
                <a:spcPts val="525"/>
              </a:spcBef>
            </a:pPr>
            <a:r>
              <a:rPr sz="609" b="1" dirty="0">
                <a:solidFill>
                  <a:srgbClr val="0098AF"/>
                </a:solidFill>
                <a:latin typeface="Arial"/>
                <a:cs typeface="Arial"/>
              </a:rPr>
              <a:t>Introduction</a:t>
            </a:r>
            <a:r>
              <a:rPr sz="609" b="1" spc="35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b="1" dirty="0">
                <a:solidFill>
                  <a:srgbClr val="0098AF"/>
                </a:solidFill>
                <a:latin typeface="Arial"/>
                <a:cs typeface="Arial"/>
              </a:rPr>
              <a:t>–</a:t>
            </a:r>
            <a:r>
              <a:rPr sz="609" b="1" spc="38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Les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hommes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ayant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rapports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sexuels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avec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hommes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13" dirty="0">
                <a:solidFill>
                  <a:srgbClr val="231F20"/>
                </a:solidFill>
                <a:latin typeface="Arial MT"/>
                <a:cs typeface="Arial MT"/>
              </a:rPr>
              <a:t>(HSH)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nés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l’étranger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constituent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une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population</a:t>
            </a:r>
            <a:r>
              <a:rPr sz="609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particulièrement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vulnérable</a:t>
            </a:r>
            <a:r>
              <a:rPr sz="609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vis-à-vis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du</a:t>
            </a:r>
            <a:r>
              <a:rPr sz="609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VIH.</a:t>
            </a:r>
            <a:r>
              <a:rPr sz="609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L’objectif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cet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article</a:t>
            </a:r>
            <a:r>
              <a:rPr sz="609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est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décrire</a:t>
            </a:r>
            <a:r>
              <a:rPr sz="609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les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nouveaux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diagnostics</a:t>
            </a:r>
            <a:r>
              <a:rPr sz="609" spc="3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d’infection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VIH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dans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cette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population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France,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partir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déclaration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obligatoire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du</a:t>
            </a:r>
            <a:r>
              <a:rPr sz="609" spc="3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13" dirty="0">
                <a:solidFill>
                  <a:srgbClr val="231F20"/>
                </a:solidFill>
                <a:latin typeface="Arial MT"/>
                <a:cs typeface="Arial MT"/>
              </a:rPr>
              <a:t>VIH.</a:t>
            </a:r>
            <a:endParaRPr sz="609" dirty="0">
              <a:latin typeface="Arial MT"/>
              <a:cs typeface="Arial MT"/>
            </a:endParaRPr>
          </a:p>
          <a:p>
            <a:pPr marL="8145" marR="3665" algn="just">
              <a:spcBef>
                <a:spcPts val="183"/>
              </a:spcBef>
            </a:pPr>
            <a:r>
              <a:rPr sz="609" b="1" dirty="0">
                <a:solidFill>
                  <a:srgbClr val="0098AF"/>
                </a:solidFill>
                <a:latin typeface="Arial"/>
                <a:cs typeface="Arial"/>
              </a:rPr>
              <a:t>Matériel</a:t>
            </a:r>
            <a:r>
              <a:rPr sz="609" b="1" spc="71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b="1" dirty="0">
                <a:solidFill>
                  <a:srgbClr val="0098AF"/>
                </a:solidFill>
                <a:latin typeface="Arial"/>
                <a:cs typeface="Arial"/>
              </a:rPr>
              <a:t>et</a:t>
            </a:r>
            <a:r>
              <a:rPr sz="609" b="1" spc="73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b="1" dirty="0">
                <a:solidFill>
                  <a:srgbClr val="0098AF"/>
                </a:solidFill>
                <a:latin typeface="Arial"/>
                <a:cs typeface="Arial"/>
              </a:rPr>
              <a:t>méthode</a:t>
            </a:r>
            <a:r>
              <a:rPr sz="609" b="1" spc="73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b="1" dirty="0">
                <a:solidFill>
                  <a:srgbClr val="0098AF"/>
                </a:solidFill>
                <a:latin typeface="Arial"/>
                <a:cs typeface="Arial"/>
              </a:rPr>
              <a:t>–</a:t>
            </a:r>
            <a:r>
              <a:rPr sz="609" b="1" spc="73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L’analyse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porté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sur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les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diagnostics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d’infection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VIH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2021</a:t>
            </a:r>
            <a:r>
              <a:rPr sz="609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chez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HSH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nés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32" dirty="0">
                <a:solidFill>
                  <a:srgbClr val="231F20"/>
                </a:solidFill>
                <a:latin typeface="Arial MT"/>
                <a:cs typeface="Arial MT"/>
              </a:rPr>
              <a:t>à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l’étranger,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déclarés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au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30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juin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2022,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et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les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tendances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observées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sur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période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2012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1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2021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ont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été</a:t>
            </a:r>
            <a:r>
              <a:rPr sz="609" spc="1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décrites.</a:t>
            </a:r>
            <a:endParaRPr sz="609" dirty="0">
              <a:latin typeface="Arial MT"/>
              <a:cs typeface="Arial MT"/>
            </a:endParaRPr>
          </a:p>
          <a:p>
            <a:pPr marL="8145" marR="3258" algn="just">
              <a:spcBef>
                <a:spcPts val="182"/>
              </a:spcBef>
            </a:pPr>
            <a:r>
              <a:rPr sz="609" b="1" spc="6" dirty="0">
                <a:solidFill>
                  <a:srgbClr val="0098AF"/>
                </a:solidFill>
                <a:latin typeface="Arial"/>
                <a:cs typeface="Arial"/>
              </a:rPr>
              <a:t>Résultats</a:t>
            </a:r>
            <a:r>
              <a:rPr sz="609" b="1" spc="80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b="1" spc="6" dirty="0">
                <a:solidFill>
                  <a:srgbClr val="0098AF"/>
                </a:solidFill>
                <a:latin typeface="Arial"/>
                <a:cs typeface="Arial"/>
              </a:rPr>
              <a:t>–</a:t>
            </a:r>
            <a:r>
              <a:rPr sz="609" b="1" spc="83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2021,</a:t>
            </a:r>
            <a:r>
              <a:rPr sz="609" spc="8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609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nombre</a:t>
            </a:r>
            <a:r>
              <a:rPr sz="609" spc="8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d’HSH</a:t>
            </a:r>
            <a:r>
              <a:rPr sz="609" spc="8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nés</a:t>
            </a:r>
            <a:r>
              <a:rPr sz="609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8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l’étranger</a:t>
            </a:r>
            <a:r>
              <a:rPr sz="609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découvrant</a:t>
            </a:r>
            <a:r>
              <a:rPr sz="609" spc="8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leur</a:t>
            </a:r>
            <a:r>
              <a:rPr sz="609" spc="8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séropositivité</a:t>
            </a:r>
            <a:r>
              <a:rPr sz="609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609" spc="8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été</a:t>
            </a:r>
            <a:r>
              <a:rPr sz="609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estimé</a:t>
            </a:r>
            <a:r>
              <a:rPr sz="609" spc="8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80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16" dirty="0">
                <a:solidFill>
                  <a:srgbClr val="231F20"/>
                </a:solidFill>
                <a:latin typeface="Arial MT"/>
                <a:cs typeface="Arial MT"/>
              </a:rPr>
              <a:t>582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(intervalle</a:t>
            </a:r>
            <a:r>
              <a:rPr sz="609" spc="5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confiance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5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95%,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IC95%: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[496-668]),</a:t>
            </a:r>
            <a:r>
              <a:rPr sz="609" spc="5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soit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12%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5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l’ensemble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découvertes.</a:t>
            </a:r>
            <a:r>
              <a:rPr sz="609" spc="5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nombre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16" dirty="0">
                <a:solidFill>
                  <a:srgbClr val="231F20"/>
                </a:solidFill>
                <a:latin typeface="Arial MT"/>
                <a:cs typeface="Arial MT"/>
              </a:rPr>
              <a:t>de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découvertes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dans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cette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population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609" spc="4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augmenté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régulièrement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entre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2012</a:t>
            </a:r>
            <a:r>
              <a:rPr sz="609" spc="4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et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2019,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alors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qu’il</a:t>
            </a:r>
            <a:r>
              <a:rPr sz="609" spc="4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a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diminué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13" dirty="0">
                <a:solidFill>
                  <a:srgbClr val="231F20"/>
                </a:solidFill>
                <a:latin typeface="Arial MT"/>
                <a:cs typeface="Arial MT"/>
              </a:rPr>
              <a:t>chez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les</a:t>
            </a:r>
            <a:r>
              <a:rPr sz="609" spc="6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HSH</a:t>
            </a:r>
            <a:r>
              <a:rPr sz="609" spc="6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nés</a:t>
            </a:r>
            <a:r>
              <a:rPr sz="609" spc="6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6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France</a:t>
            </a:r>
            <a:r>
              <a:rPr sz="609" spc="6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et</a:t>
            </a:r>
            <a:r>
              <a:rPr sz="609" spc="6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s’est</a:t>
            </a:r>
            <a:r>
              <a:rPr sz="609" spc="6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stabilisé</a:t>
            </a:r>
            <a:r>
              <a:rPr sz="609" spc="6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chez</a:t>
            </a:r>
            <a:r>
              <a:rPr sz="609" spc="6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les</a:t>
            </a:r>
            <a:r>
              <a:rPr sz="609" spc="6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hétérosexuel(le)s.</a:t>
            </a:r>
            <a:r>
              <a:rPr sz="609" spc="6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L’âge</a:t>
            </a:r>
            <a:r>
              <a:rPr sz="609" spc="6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médian</a:t>
            </a:r>
            <a:r>
              <a:rPr sz="609" spc="6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609" spc="6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HSH</a:t>
            </a:r>
            <a:r>
              <a:rPr sz="609" spc="6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nés</a:t>
            </a:r>
            <a:r>
              <a:rPr sz="609" spc="6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6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l’étranger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ayant</a:t>
            </a:r>
            <a:r>
              <a:rPr sz="609" spc="4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découvert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leur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séropositivité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2021</a:t>
            </a:r>
            <a:r>
              <a:rPr sz="609" spc="4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était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31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ans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au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moment</a:t>
            </a:r>
            <a:r>
              <a:rPr sz="609" spc="4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du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diagnostic.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Ils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étaient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6" dirty="0">
                <a:solidFill>
                  <a:srgbClr val="231F20"/>
                </a:solidFill>
                <a:latin typeface="Arial MT"/>
                <a:cs typeface="Arial MT"/>
              </a:rPr>
              <a:t>nés</a:t>
            </a:r>
            <a:r>
              <a:rPr sz="609" spc="5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princi-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palement</a:t>
            </a:r>
            <a:r>
              <a:rPr sz="609" spc="5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Afrique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subsaharienne</a:t>
            </a:r>
            <a:r>
              <a:rPr sz="609" spc="5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(33%,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part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augmentation</a:t>
            </a:r>
            <a:r>
              <a:rPr sz="609" spc="5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depuis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13" dirty="0">
                <a:solidFill>
                  <a:srgbClr val="231F20"/>
                </a:solidFill>
                <a:latin typeface="Arial MT"/>
                <a:cs typeface="Arial MT"/>
              </a:rPr>
              <a:t>2012),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55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Amérique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ou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aux</a:t>
            </a:r>
            <a:r>
              <a:rPr sz="609" spc="5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Caraïbes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(24%,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part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diminution),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Afrique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du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Nord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16" dirty="0">
                <a:solidFill>
                  <a:srgbClr val="231F20"/>
                </a:solidFill>
                <a:latin typeface="Arial MT"/>
                <a:cs typeface="Arial MT"/>
              </a:rPr>
              <a:t>(18%)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ou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Europe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16" dirty="0">
                <a:solidFill>
                  <a:srgbClr val="231F20"/>
                </a:solidFill>
                <a:latin typeface="Arial MT"/>
                <a:cs typeface="Arial MT"/>
              </a:rPr>
              <a:t>(15%).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Cette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répartition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par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région</a:t>
            </a:r>
            <a:r>
              <a:rPr sz="609" spc="4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nais-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sance</a:t>
            </a:r>
            <a:r>
              <a:rPr sz="609" spc="7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est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différente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celle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observée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chez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les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hétérosexuel(le)s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né(e)s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l’étranger,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qui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étaient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très</a:t>
            </a:r>
            <a:r>
              <a:rPr sz="609" spc="7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majori-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tairement</a:t>
            </a:r>
            <a:r>
              <a:rPr sz="609" spc="6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né(e)s</a:t>
            </a:r>
            <a:r>
              <a:rPr sz="609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Afrique</a:t>
            </a:r>
            <a:r>
              <a:rPr sz="609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subsaharienne</a:t>
            </a:r>
            <a:r>
              <a:rPr sz="609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(76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%).</a:t>
            </a:r>
            <a:r>
              <a:rPr sz="609" b="1" u="sng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609" b="1" u="sng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délai</a:t>
            </a:r>
            <a:r>
              <a:rPr sz="609" b="1" u="sng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médian</a:t>
            </a:r>
            <a:r>
              <a:rPr sz="609" b="1" u="sng" spc="67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entre</a:t>
            </a:r>
            <a:r>
              <a:rPr sz="609" b="1" u="sng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arrivée</a:t>
            </a:r>
            <a:r>
              <a:rPr sz="609" b="1" u="sng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b="1" u="sng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France</a:t>
            </a:r>
            <a:r>
              <a:rPr sz="609" b="1" u="sng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et</a:t>
            </a:r>
            <a:r>
              <a:rPr sz="609" b="1" u="sng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diagnostic</a:t>
            </a:r>
            <a:r>
              <a:rPr sz="609" b="1" u="sng" spc="7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spc="-16" dirty="0">
                <a:solidFill>
                  <a:srgbClr val="231F20"/>
                </a:solidFill>
                <a:latin typeface="Arial MT"/>
                <a:cs typeface="Arial MT"/>
              </a:rPr>
              <a:t>des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HSH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nés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l’étranger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était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3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ans.</a:t>
            </a:r>
            <a:r>
              <a:rPr sz="609" b="1" u="sng" spc="11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part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diagnostics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précoces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était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28%</a:t>
            </a:r>
            <a:r>
              <a:rPr sz="609" b="1" u="sng" spc="11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et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celle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609" b="1" u="sng" spc="10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spc="-6" dirty="0">
                <a:solidFill>
                  <a:srgbClr val="231F20"/>
                </a:solidFill>
                <a:latin typeface="Arial MT"/>
                <a:cs typeface="Arial MT"/>
              </a:rPr>
              <a:t>diagnos-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tics</a:t>
            </a:r>
            <a:r>
              <a:rPr sz="609" b="1" u="sng" spc="14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tardifs,</a:t>
            </a:r>
            <a:r>
              <a:rPr sz="609" b="1" u="sng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b="1" u="sng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b="1" u="sng" dirty="0">
                <a:solidFill>
                  <a:srgbClr val="231F20"/>
                </a:solidFill>
                <a:latin typeface="Arial MT"/>
                <a:cs typeface="Arial MT"/>
              </a:rPr>
              <a:t>40%.</a:t>
            </a:r>
            <a:r>
              <a:rPr sz="609" b="1" u="sng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Lors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609" spc="14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découverte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séropositivité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VIH,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37%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609" spc="141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HSH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nés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l’étranger</a:t>
            </a:r>
            <a:r>
              <a:rPr sz="609" spc="144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étaient </a:t>
            </a:r>
            <a:r>
              <a:rPr sz="609" spc="38" dirty="0">
                <a:solidFill>
                  <a:srgbClr val="231F20"/>
                </a:solidFill>
                <a:latin typeface="Arial MT"/>
                <a:cs typeface="Arial MT"/>
              </a:rPr>
              <a:t>co-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infectés</a:t>
            </a:r>
            <a:r>
              <a:rPr sz="609" spc="20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par</a:t>
            </a:r>
            <a:r>
              <a:rPr sz="609" spc="21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une</a:t>
            </a:r>
            <a:r>
              <a:rPr sz="609" spc="21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infection</a:t>
            </a:r>
            <a:r>
              <a:rPr sz="609" spc="20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sexuellement</a:t>
            </a:r>
            <a:r>
              <a:rPr sz="609" spc="21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transmissible</a:t>
            </a:r>
            <a:r>
              <a:rPr sz="609" spc="21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(IST)</a:t>
            </a:r>
            <a:r>
              <a:rPr sz="609" spc="21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bactérienne,</a:t>
            </a:r>
            <a:r>
              <a:rPr sz="609" spc="208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proportion</a:t>
            </a:r>
            <a:r>
              <a:rPr sz="609" spc="21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21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augmentation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depuis</a:t>
            </a:r>
            <a:r>
              <a:rPr sz="609" spc="1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2012.</a:t>
            </a:r>
            <a:endParaRPr sz="609" dirty="0">
              <a:latin typeface="Arial MT"/>
              <a:cs typeface="Arial MT"/>
            </a:endParaRPr>
          </a:p>
          <a:p>
            <a:pPr marL="8145" marR="3258" algn="just">
              <a:spcBef>
                <a:spcPts val="180"/>
              </a:spcBef>
            </a:pPr>
            <a:r>
              <a:rPr sz="609" b="1" dirty="0">
                <a:solidFill>
                  <a:srgbClr val="0098AF"/>
                </a:solidFill>
                <a:latin typeface="Arial"/>
                <a:cs typeface="Arial"/>
              </a:rPr>
              <a:t>Discussion-conclusion</a:t>
            </a:r>
            <a:r>
              <a:rPr sz="609" b="1" spc="19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b="1" dirty="0">
                <a:solidFill>
                  <a:srgbClr val="0098AF"/>
                </a:solidFill>
                <a:latin typeface="Arial"/>
                <a:cs typeface="Arial"/>
              </a:rPr>
              <a:t>–</a:t>
            </a:r>
            <a:r>
              <a:rPr sz="609" b="1" spc="22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Ces</a:t>
            </a:r>
            <a:r>
              <a:rPr sz="609" spc="10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données</a:t>
            </a:r>
            <a:r>
              <a:rPr sz="609" spc="10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soulignent</a:t>
            </a:r>
            <a:r>
              <a:rPr sz="609" spc="9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609" spc="10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diversité</a:t>
            </a:r>
            <a:r>
              <a:rPr sz="609" spc="10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609" spc="9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origines</a:t>
            </a:r>
            <a:r>
              <a:rPr sz="609" spc="10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géographiques</a:t>
            </a:r>
            <a:r>
              <a:rPr sz="609" spc="10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10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609" spc="9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population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HSH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nés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l’étranger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diagnostiqués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pour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le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VIH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France,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et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l’intérêt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promotion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du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dépistage</a:t>
            </a:r>
            <a:r>
              <a:rPr sz="609" spc="93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16" dirty="0">
                <a:solidFill>
                  <a:srgbClr val="231F20"/>
                </a:solidFill>
                <a:latin typeface="Arial MT"/>
                <a:cs typeface="Arial MT"/>
              </a:rPr>
              <a:t>et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1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la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13" dirty="0">
                <a:solidFill>
                  <a:srgbClr val="231F20"/>
                </a:solidFill>
                <a:latin typeface="Arial MT"/>
                <a:cs typeface="Arial MT"/>
              </a:rPr>
              <a:t>PrEP</a:t>
            </a:r>
            <a:r>
              <a:rPr sz="609" spc="1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en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direction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de</a:t>
            </a:r>
            <a:r>
              <a:rPr sz="609" spc="19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dirty="0">
                <a:solidFill>
                  <a:srgbClr val="231F20"/>
                </a:solidFill>
                <a:latin typeface="Arial MT"/>
                <a:cs typeface="Arial MT"/>
              </a:rPr>
              <a:t>cette</a:t>
            </a:r>
            <a:r>
              <a:rPr sz="609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609" spc="-6" dirty="0">
                <a:solidFill>
                  <a:srgbClr val="231F20"/>
                </a:solidFill>
                <a:latin typeface="Arial MT"/>
                <a:cs typeface="Arial MT"/>
              </a:rPr>
              <a:t>population.</a:t>
            </a:r>
            <a:endParaRPr sz="609" dirty="0">
              <a:latin typeface="Arial MT"/>
              <a:cs typeface="Arial MT"/>
            </a:endParaRPr>
          </a:p>
          <a:p>
            <a:pPr marL="8145" marR="3665" algn="just">
              <a:spcBef>
                <a:spcPts val="366"/>
              </a:spcBef>
            </a:pPr>
            <a:r>
              <a:rPr sz="609" b="1" i="1" dirty="0">
                <a:solidFill>
                  <a:srgbClr val="0098AF"/>
                </a:solidFill>
                <a:latin typeface="Arial"/>
                <a:cs typeface="Arial"/>
              </a:rPr>
              <a:t>Introduction</a:t>
            </a:r>
            <a:r>
              <a:rPr sz="609" b="1" i="1" spc="10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b="1" i="1" dirty="0">
                <a:solidFill>
                  <a:srgbClr val="0098AF"/>
                </a:solidFill>
                <a:latin typeface="Arial"/>
                <a:cs typeface="Arial"/>
              </a:rPr>
              <a:t>–</a:t>
            </a:r>
            <a:r>
              <a:rPr sz="609" b="1" i="1" spc="13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Foreign-born</a:t>
            </a:r>
            <a:r>
              <a:rPr sz="609" i="1" spc="14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men</a:t>
            </a:r>
            <a:r>
              <a:rPr sz="609" i="1" spc="14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609" i="1" spc="14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609" i="1" spc="14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sex</a:t>
            </a:r>
            <a:r>
              <a:rPr sz="609" i="1" spc="14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609" i="1" spc="14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men</a:t>
            </a:r>
            <a:r>
              <a:rPr sz="609" i="1" spc="14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(MSM)</a:t>
            </a:r>
            <a:r>
              <a:rPr sz="609" i="1" spc="14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are</a:t>
            </a:r>
            <a:r>
              <a:rPr sz="609" i="1" spc="14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609" i="1" spc="14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particular</a:t>
            </a:r>
            <a:r>
              <a:rPr sz="609" i="1" spc="14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risk</a:t>
            </a:r>
            <a:r>
              <a:rPr sz="609" i="1" spc="14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144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contracting</a:t>
            </a:r>
            <a:r>
              <a:rPr sz="609" i="1" spc="14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3" dirty="0">
                <a:solidFill>
                  <a:srgbClr val="231F20"/>
                </a:solidFill>
                <a:latin typeface="Arial"/>
                <a:cs typeface="Arial"/>
              </a:rPr>
              <a:t>HIV.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present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article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describes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HIV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diagnoses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France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population,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based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mandatory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HIV</a:t>
            </a:r>
            <a:r>
              <a:rPr sz="609" i="1" spc="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reporting.</a:t>
            </a:r>
            <a:endParaRPr sz="609" dirty="0">
              <a:latin typeface="Arial"/>
              <a:cs typeface="Arial"/>
            </a:endParaRPr>
          </a:p>
          <a:p>
            <a:pPr marL="8145" marR="3665" algn="just">
              <a:spcBef>
                <a:spcPts val="180"/>
              </a:spcBef>
            </a:pPr>
            <a:r>
              <a:rPr sz="609" b="1" i="1" dirty="0">
                <a:solidFill>
                  <a:srgbClr val="0098AF"/>
                </a:solidFill>
                <a:latin typeface="Arial"/>
                <a:cs typeface="Arial"/>
              </a:rPr>
              <a:t>Methods</a:t>
            </a:r>
            <a:r>
              <a:rPr sz="609" b="1" i="1" spc="22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b="1" i="1" dirty="0">
                <a:solidFill>
                  <a:srgbClr val="0098AF"/>
                </a:solidFill>
                <a:latin typeface="Arial"/>
                <a:cs typeface="Arial"/>
              </a:rPr>
              <a:t>–</a:t>
            </a:r>
            <a:r>
              <a:rPr sz="609" b="1" i="1" spc="22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Our</a:t>
            </a:r>
            <a:r>
              <a:rPr sz="609" i="1" spc="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analysis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focused</a:t>
            </a:r>
            <a:r>
              <a:rPr sz="609" i="1" spc="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on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HIV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diagnoses</a:t>
            </a:r>
            <a:r>
              <a:rPr sz="609" i="1" spc="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among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foreign-born</a:t>
            </a:r>
            <a:r>
              <a:rPr sz="609" i="1" spc="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MSM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2021,</a:t>
            </a:r>
            <a:r>
              <a:rPr sz="609" i="1" spc="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as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reported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609" i="1" spc="2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June</a:t>
            </a:r>
            <a:r>
              <a:rPr sz="609" i="1" spc="2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6" dirty="0">
                <a:solidFill>
                  <a:srgbClr val="231F20"/>
                </a:solidFill>
                <a:latin typeface="Arial"/>
                <a:cs typeface="Arial"/>
              </a:rPr>
              <a:t>30,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2022,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any</a:t>
            </a:r>
            <a:r>
              <a:rPr sz="609" i="1" spc="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trends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observed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over</a:t>
            </a:r>
            <a:r>
              <a:rPr sz="609" i="1" spc="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period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2012</a:t>
            </a:r>
            <a:r>
              <a:rPr sz="609" i="1" spc="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to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2021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were</a:t>
            </a:r>
            <a:r>
              <a:rPr sz="609" i="1" spc="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described.</a:t>
            </a:r>
            <a:endParaRPr sz="609" dirty="0">
              <a:latin typeface="Arial"/>
              <a:cs typeface="Arial"/>
            </a:endParaRPr>
          </a:p>
          <a:p>
            <a:pPr marL="8145" marR="3258" algn="just">
              <a:spcBef>
                <a:spcPts val="183"/>
              </a:spcBef>
            </a:pPr>
            <a:r>
              <a:rPr sz="609" b="1" i="1" dirty="0">
                <a:solidFill>
                  <a:srgbClr val="0098AF"/>
                </a:solidFill>
                <a:latin typeface="Arial"/>
                <a:cs typeface="Arial"/>
              </a:rPr>
              <a:t>Results</a:t>
            </a:r>
            <a:r>
              <a:rPr sz="609" b="1" i="1" spc="45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b="1" i="1" dirty="0">
                <a:solidFill>
                  <a:srgbClr val="0098AF"/>
                </a:solidFill>
                <a:latin typeface="Arial"/>
                <a:cs typeface="Arial"/>
              </a:rPr>
              <a:t>–</a:t>
            </a:r>
            <a:r>
              <a:rPr sz="609" b="1" i="1" spc="45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2021,</a:t>
            </a:r>
            <a:r>
              <a:rPr sz="609" i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foreign-born</a:t>
            </a:r>
            <a:r>
              <a:rPr sz="609" i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MSM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609" i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discovered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being</a:t>
            </a:r>
            <a:r>
              <a:rPr sz="609" i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HIV-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positive</a:t>
            </a:r>
            <a:r>
              <a:rPr sz="609" i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was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estimated</a:t>
            </a:r>
            <a:r>
              <a:rPr sz="609" i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609" i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6" dirty="0">
                <a:solidFill>
                  <a:srgbClr val="231F20"/>
                </a:solidFill>
                <a:latin typeface="Arial"/>
                <a:cs typeface="Arial"/>
              </a:rPr>
              <a:t>582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(95%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confidence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interval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[95%CI]: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496–668),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12%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5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all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positive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diagnoses.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number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new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diagnoses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609" i="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609" i="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population</a:t>
            </a:r>
            <a:r>
              <a:rPr sz="609" i="1" spc="7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rose</a:t>
            </a:r>
            <a:r>
              <a:rPr sz="609" i="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steadily</a:t>
            </a:r>
            <a:r>
              <a:rPr sz="609" i="1" spc="7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sz="609" i="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2012</a:t>
            </a:r>
            <a:r>
              <a:rPr sz="609" i="1" spc="7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609" i="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2019,</a:t>
            </a:r>
            <a:r>
              <a:rPr sz="609" i="1" spc="7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while</a:t>
            </a:r>
            <a:r>
              <a:rPr sz="609" i="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it</a:t>
            </a:r>
            <a:r>
              <a:rPr sz="609" i="1" spc="7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fell</a:t>
            </a:r>
            <a:r>
              <a:rPr sz="609" i="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among</a:t>
            </a:r>
            <a:r>
              <a:rPr sz="609" i="1" spc="7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French-born</a:t>
            </a:r>
            <a:r>
              <a:rPr sz="609" i="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MSM</a:t>
            </a:r>
            <a:r>
              <a:rPr sz="609" i="1" spc="7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609" i="1" spc="7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stabilized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among</a:t>
            </a:r>
            <a:r>
              <a:rPr sz="609" i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heterosexuals.</a:t>
            </a:r>
            <a:r>
              <a:rPr sz="609" i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median</a:t>
            </a:r>
            <a:r>
              <a:rPr sz="609" i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age</a:t>
            </a:r>
            <a:r>
              <a:rPr sz="609" i="1" spc="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foreign-born</a:t>
            </a:r>
            <a:r>
              <a:rPr sz="609" i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MSM</a:t>
            </a:r>
            <a:r>
              <a:rPr sz="609" i="1" spc="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was</a:t>
            </a:r>
            <a:r>
              <a:rPr sz="609" i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31</a:t>
            </a:r>
            <a:r>
              <a:rPr sz="609" i="1" spc="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609" i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r>
              <a:rPr sz="609" i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diagnosis.</a:t>
            </a:r>
            <a:r>
              <a:rPr sz="609" i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They</a:t>
            </a:r>
            <a:r>
              <a:rPr sz="609" i="1" spc="8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were</a:t>
            </a:r>
            <a:r>
              <a:rPr sz="609" i="1" spc="8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mainly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born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sub-Saharan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Africa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(33%,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increasing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since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3" dirty="0">
                <a:solidFill>
                  <a:srgbClr val="231F20"/>
                </a:solidFill>
                <a:latin typeface="Arial"/>
                <a:cs typeface="Arial"/>
              </a:rPr>
              <a:t>2012),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America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609" i="1" spc="5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Caribbean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(24%,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decreasing),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North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Africa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35" dirty="0">
                <a:solidFill>
                  <a:srgbClr val="231F20"/>
                </a:solidFill>
                <a:latin typeface="Arial"/>
                <a:cs typeface="Arial"/>
              </a:rPr>
              <a:t>(18%)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or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Europe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32" dirty="0">
                <a:solidFill>
                  <a:srgbClr val="231F20"/>
                </a:solidFill>
                <a:latin typeface="Arial"/>
                <a:cs typeface="Arial"/>
              </a:rPr>
              <a:t>(15%).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distribution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by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region</a:t>
            </a:r>
            <a:r>
              <a:rPr sz="609" i="1" spc="4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birth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differs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from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that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observed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among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foreign-</a:t>
            </a:r>
            <a:r>
              <a:rPr sz="609" i="1" spc="-13" dirty="0">
                <a:solidFill>
                  <a:srgbClr val="231F20"/>
                </a:solidFill>
                <a:latin typeface="Arial"/>
                <a:cs typeface="Arial"/>
              </a:rPr>
              <a:t>born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heterosexuals,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were</a:t>
            </a:r>
            <a:r>
              <a:rPr sz="609" i="1" spc="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overwhelmingly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born</a:t>
            </a:r>
            <a:r>
              <a:rPr sz="609" i="1" spc="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sub-Saharan</a:t>
            </a:r>
            <a:r>
              <a:rPr sz="609" i="1" spc="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Africa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6" dirty="0">
                <a:solidFill>
                  <a:srgbClr val="231F20"/>
                </a:solidFill>
                <a:latin typeface="Arial"/>
                <a:cs typeface="Arial"/>
              </a:rPr>
              <a:t>(76%).</a:t>
            </a:r>
            <a:r>
              <a:rPr sz="609" i="1" spc="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1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median</a:t>
            </a:r>
            <a:r>
              <a:rPr sz="609" i="1" spc="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between</a:t>
            </a:r>
            <a:r>
              <a:rPr sz="609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arrival</a:t>
            </a:r>
            <a:r>
              <a:rPr sz="609" i="1" spc="1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6" dirty="0">
                <a:solidFill>
                  <a:srgbClr val="231F20"/>
                </a:solidFill>
                <a:latin typeface="Arial"/>
                <a:cs typeface="Arial"/>
              </a:rPr>
              <a:t>in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France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diagnosis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foreign-born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MSM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was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3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years.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proportion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early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diagnoses</a:t>
            </a:r>
            <a:r>
              <a:rPr sz="609" i="1" spc="4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was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28%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609" i="1" spc="3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3" dirty="0">
                <a:solidFill>
                  <a:srgbClr val="231F20"/>
                </a:solidFill>
                <a:latin typeface="Arial"/>
                <a:cs typeface="Arial"/>
              </a:rPr>
              <a:t>late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diagnoses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40%.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At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time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HIV-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diagnosis,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37%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foreign-born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MSM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were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co-infected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bacterial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3" dirty="0">
                <a:solidFill>
                  <a:srgbClr val="231F20"/>
                </a:solidFill>
                <a:latin typeface="Arial"/>
                <a:cs typeface="Arial"/>
              </a:rPr>
              <a:t>STI,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an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increasing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proportion</a:t>
            </a:r>
            <a:r>
              <a:rPr sz="609" i="1" spc="5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since</a:t>
            </a:r>
            <a:r>
              <a:rPr sz="609" i="1" spc="48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3" dirty="0">
                <a:solidFill>
                  <a:srgbClr val="231F20"/>
                </a:solidFill>
                <a:latin typeface="Arial"/>
                <a:cs typeface="Arial"/>
              </a:rPr>
              <a:t>2012.</a:t>
            </a:r>
            <a:endParaRPr sz="609" dirty="0">
              <a:latin typeface="Arial"/>
              <a:cs typeface="Arial"/>
            </a:endParaRPr>
          </a:p>
          <a:p>
            <a:pPr marL="8145" marR="3665" algn="just">
              <a:spcBef>
                <a:spcPts val="180"/>
              </a:spcBef>
            </a:pPr>
            <a:r>
              <a:rPr sz="609" b="1" i="1" dirty="0">
                <a:solidFill>
                  <a:srgbClr val="0098AF"/>
                </a:solidFill>
                <a:latin typeface="Arial"/>
                <a:cs typeface="Arial"/>
              </a:rPr>
              <a:t>Discussion-conclusion</a:t>
            </a:r>
            <a:r>
              <a:rPr sz="609" b="1" i="1" spc="19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b="1" i="1" dirty="0">
                <a:solidFill>
                  <a:srgbClr val="0098AF"/>
                </a:solidFill>
                <a:latin typeface="Arial"/>
                <a:cs typeface="Arial"/>
              </a:rPr>
              <a:t>–</a:t>
            </a:r>
            <a:r>
              <a:rPr sz="609" b="1" i="1" spc="26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609" i="1" spc="1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data</a:t>
            </a:r>
            <a:r>
              <a:rPr sz="609" i="1" spc="10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highlight</a:t>
            </a:r>
            <a:r>
              <a:rPr sz="609" i="1" spc="1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10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diversity</a:t>
            </a:r>
            <a:r>
              <a:rPr sz="609" i="1" spc="10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1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geographical</a:t>
            </a:r>
            <a:r>
              <a:rPr sz="609" i="1" spc="10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origins</a:t>
            </a:r>
            <a:r>
              <a:rPr sz="609" i="1" spc="10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among</a:t>
            </a:r>
            <a:r>
              <a:rPr sz="609" i="1" spc="10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foreign-born</a:t>
            </a:r>
            <a:r>
              <a:rPr sz="609" i="1" spc="10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6" dirty="0">
                <a:solidFill>
                  <a:srgbClr val="231F20"/>
                </a:solidFill>
                <a:latin typeface="Arial"/>
                <a:cs typeface="Arial"/>
              </a:rPr>
              <a:t>MSM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diagnosed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HIV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in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France,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the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importance</a:t>
            </a:r>
            <a:r>
              <a:rPr sz="609" i="1" spc="32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of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promoting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screening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and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13" dirty="0">
                <a:solidFill>
                  <a:srgbClr val="231F20"/>
                </a:solidFill>
                <a:latin typeface="Arial"/>
                <a:cs typeface="Arial"/>
              </a:rPr>
              <a:t>PrEP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for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dirty="0">
                <a:solidFill>
                  <a:srgbClr val="231F20"/>
                </a:solidFill>
                <a:latin typeface="Arial"/>
                <a:cs typeface="Arial"/>
              </a:rPr>
              <a:t>this</a:t>
            </a:r>
            <a:r>
              <a:rPr sz="609" i="1" spc="29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609" i="1" spc="-6" dirty="0">
                <a:solidFill>
                  <a:srgbClr val="231F20"/>
                </a:solidFill>
                <a:latin typeface="Arial"/>
                <a:cs typeface="Arial"/>
              </a:rPr>
              <a:t>population.</a:t>
            </a:r>
            <a:endParaRPr sz="609" dirty="0">
              <a:latin typeface="Arial"/>
              <a:cs typeface="Arial"/>
            </a:endParaRPr>
          </a:p>
          <a:p>
            <a:pPr>
              <a:spcBef>
                <a:spcPts val="294"/>
              </a:spcBef>
            </a:pPr>
            <a:endParaRPr sz="609" dirty="0">
              <a:latin typeface="Arial"/>
              <a:cs typeface="Arial"/>
            </a:endParaRPr>
          </a:p>
          <a:p>
            <a:pPr marL="8145" algn="just"/>
            <a:r>
              <a:rPr sz="577" b="1" dirty="0">
                <a:solidFill>
                  <a:srgbClr val="0098AF"/>
                </a:solidFill>
                <a:latin typeface="Arial"/>
                <a:cs typeface="Arial"/>
              </a:rPr>
              <a:t>Mots-clés</a:t>
            </a:r>
            <a:r>
              <a:rPr sz="577" b="1" spc="22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577" b="1" dirty="0">
                <a:solidFill>
                  <a:srgbClr val="0098AF"/>
                </a:solidFill>
                <a:latin typeface="Arial"/>
                <a:cs typeface="Arial"/>
              </a:rPr>
              <a:t>:</a:t>
            </a:r>
            <a:r>
              <a:rPr sz="577" b="1" spc="22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Diagnostic</a:t>
            </a:r>
            <a:r>
              <a:rPr sz="577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d’infection</a:t>
            </a:r>
            <a:r>
              <a:rPr sz="577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à</a:t>
            </a:r>
            <a:r>
              <a:rPr sz="577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spc="-6" dirty="0">
                <a:solidFill>
                  <a:srgbClr val="231F20"/>
                </a:solidFill>
                <a:latin typeface="Arial MT"/>
                <a:cs typeface="Arial MT"/>
              </a:rPr>
              <a:t>VIH,</a:t>
            </a:r>
            <a:r>
              <a:rPr sz="577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Hommes</a:t>
            </a:r>
            <a:r>
              <a:rPr sz="577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ayant</a:t>
            </a:r>
            <a:r>
              <a:rPr sz="577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577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relations</a:t>
            </a:r>
            <a:r>
              <a:rPr sz="577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sexuelles</a:t>
            </a:r>
            <a:r>
              <a:rPr sz="577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avec</a:t>
            </a:r>
            <a:r>
              <a:rPr sz="577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des</a:t>
            </a:r>
            <a:r>
              <a:rPr sz="577" spc="26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dirty="0">
                <a:solidFill>
                  <a:srgbClr val="231F20"/>
                </a:solidFill>
                <a:latin typeface="Arial MT"/>
                <a:cs typeface="Arial MT"/>
              </a:rPr>
              <a:t>hommes,</a:t>
            </a:r>
            <a:r>
              <a:rPr sz="577" spc="22" dirty="0">
                <a:solidFill>
                  <a:srgbClr val="231F20"/>
                </a:solidFill>
                <a:latin typeface="Arial MT"/>
                <a:cs typeface="Arial MT"/>
              </a:rPr>
              <a:t> </a:t>
            </a:r>
            <a:r>
              <a:rPr sz="577" spc="-6" dirty="0">
                <a:solidFill>
                  <a:srgbClr val="231F20"/>
                </a:solidFill>
                <a:latin typeface="Arial MT"/>
                <a:cs typeface="Arial MT"/>
              </a:rPr>
              <a:t>Migrants</a:t>
            </a:r>
            <a:endParaRPr sz="577" dirty="0">
              <a:latin typeface="Arial MT"/>
              <a:cs typeface="Arial MT"/>
            </a:endParaRPr>
          </a:p>
          <a:p>
            <a:pPr marL="8145" algn="just"/>
            <a:r>
              <a:rPr sz="577" i="1" dirty="0">
                <a:solidFill>
                  <a:srgbClr val="0098AF"/>
                </a:solidFill>
                <a:latin typeface="Arial"/>
                <a:cs typeface="Arial"/>
              </a:rPr>
              <a:t>//</a:t>
            </a:r>
            <a:r>
              <a:rPr sz="577" i="1" spc="10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577" i="1" dirty="0">
                <a:solidFill>
                  <a:srgbClr val="0098AF"/>
                </a:solidFill>
                <a:latin typeface="Arial"/>
                <a:cs typeface="Arial"/>
              </a:rPr>
              <a:t>Keywords:</a:t>
            </a:r>
            <a:r>
              <a:rPr sz="577" i="1" spc="13" dirty="0">
                <a:solidFill>
                  <a:srgbClr val="0098AF"/>
                </a:solidFill>
                <a:latin typeface="Arial"/>
                <a:cs typeface="Arial"/>
              </a:rPr>
              <a:t> </a:t>
            </a:r>
            <a:r>
              <a:rPr sz="577" i="1" spc="-6" dirty="0">
                <a:solidFill>
                  <a:srgbClr val="231F20"/>
                </a:solidFill>
                <a:latin typeface="Arial"/>
                <a:cs typeface="Arial"/>
              </a:rPr>
              <a:t>HIV</a:t>
            </a:r>
            <a:r>
              <a:rPr sz="577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77" i="1" dirty="0">
                <a:solidFill>
                  <a:srgbClr val="231F20"/>
                </a:solidFill>
                <a:latin typeface="Arial"/>
                <a:cs typeface="Arial"/>
              </a:rPr>
              <a:t>diagnoses,</a:t>
            </a:r>
            <a:r>
              <a:rPr sz="577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77" i="1" dirty="0">
                <a:solidFill>
                  <a:srgbClr val="231F20"/>
                </a:solidFill>
                <a:latin typeface="Arial"/>
                <a:cs typeface="Arial"/>
              </a:rPr>
              <a:t>Men</a:t>
            </a:r>
            <a:r>
              <a:rPr sz="577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77" i="1" dirty="0">
                <a:solidFill>
                  <a:srgbClr val="231F20"/>
                </a:solidFill>
                <a:latin typeface="Arial"/>
                <a:cs typeface="Arial"/>
              </a:rPr>
              <a:t>who</a:t>
            </a:r>
            <a:r>
              <a:rPr sz="577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77" i="1" spc="-6" dirty="0">
                <a:solidFill>
                  <a:srgbClr val="231F20"/>
                </a:solidFill>
                <a:latin typeface="Arial"/>
                <a:cs typeface="Arial"/>
              </a:rPr>
              <a:t>have</a:t>
            </a:r>
            <a:r>
              <a:rPr sz="577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77" i="1" dirty="0">
                <a:solidFill>
                  <a:srgbClr val="231F20"/>
                </a:solidFill>
                <a:latin typeface="Arial"/>
                <a:cs typeface="Arial"/>
              </a:rPr>
              <a:t>sex</a:t>
            </a:r>
            <a:r>
              <a:rPr sz="577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77" i="1" dirty="0">
                <a:solidFill>
                  <a:srgbClr val="231F20"/>
                </a:solidFill>
                <a:latin typeface="Arial"/>
                <a:cs typeface="Arial"/>
              </a:rPr>
              <a:t>with</a:t>
            </a:r>
            <a:r>
              <a:rPr sz="577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77" i="1" dirty="0">
                <a:solidFill>
                  <a:srgbClr val="231F20"/>
                </a:solidFill>
                <a:latin typeface="Arial"/>
                <a:cs typeface="Arial"/>
              </a:rPr>
              <a:t>men,</a:t>
            </a:r>
            <a:r>
              <a:rPr sz="577" i="1" spc="13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577" i="1" spc="-6" dirty="0">
                <a:solidFill>
                  <a:srgbClr val="231F20"/>
                </a:solidFill>
                <a:latin typeface="Arial"/>
                <a:cs typeface="Arial"/>
              </a:rPr>
              <a:t>Migrants</a:t>
            </a:r>
            <a:endParaRPr sz="577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365528" y="346223"/>
            <a:ext cx="171857" cy="213803"/>
          </a:xfrm>
          <a:custGeom>
            <a:avLst/>
            <a:gdLst/>
            <a:ahLst/>
            <a:cxnLst/>
            <a:rect l="l" t="t" r="r" b="b"/>
            <a:pathLst>
              <a:path w="267969" h="333375">
                <a:moveTo>
                  <a:pt x="267843" y="0"/>
                </a:moveTo>
                <a:lnTo>
                  <a:pt x="0" y="0"/>
                </a:lnTo>
                <a:lnTo>
                  <a:pt x="0" y="332981"/>
                </a:lnTo>
                <a:lnTo>
                  <a:pt x="267843" y="332981"/>
                </a:lnTo>
                <a:lnTo>
                  <a:pt x="267843" y="0"/>
                </a:lnTo>
                <a:close/>
              </a:path>
            </a:pathLst>
          </a:custGeom>
          <a:solidFill>
            <a:srgbClr val="00525F"/>
          </a:solid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12" name="object 12"/>
          <p:cNvSpPr txBox="1"/>
          <p:nvPr/>
        </p:nvSpPr>
        <p:spPr>
          <a:xfrm>
            <a:off x="4419723" y="127268"/>
            <a:ext cx="79005" cy="487639"/>
          </a:xfrm>
          <a:prstGeom prst="rect">
            <a:avLst/>
          </a:prstGeom>
        </p:spPr>
        <p:txBody>
          <a:bodyPr vert="horz" wrap="square" lIns="0" tIns="8959" rIns="0" bIns="0" rtlCol="0">
            <a:spAutoFit/>
          </a:bodyPr>
          <a:lstStyle/>
          <a:p>
            <a:pPr marL="8145">
              <a:spcBef>
                <a:spcPts val="71"/>
              </a:spcBef>
            </a:pPr>
            <a:r>
              <a:rPr sz="3110" spc="-1174" dirty="0">
                <a:solidFill>
                  <a:srgbClr val="FFFFFF"/>
                </a:solidFill>
                <a:latin typeface="Trebuchet MS"/>
                <a:cs typeface="Trebuchet MS"/>
              </a:rPr>
              <a:t>&gt;</a:t>
            </a:r>
            <a:endParaRPr sz="311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65EE2A-E2E3-E5CD-CDB4-6BE556DBC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Répartition par tranche d’âge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9DC01F2-503C-1D00-9409-466E206491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326438"/>
              </p:ext>
            </p:extLst>
          </p:nvPr>
        </p:nvGraphicFramePr>
        <p:xfrm>
          <a:off x="838200" y="1825625"/>
          <a:ext cx="10515596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2228">
                  <a:extLst>
                    <a:ext uri="{9D8B030D-6E8A-4147-A177-3AD203B41FA5}">
                      <a16:colId xmlns:a16="http://schemas.microsoft.com/office/drawing/2014/main" val="1484419757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2061479941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375830267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66227003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3308716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1443764466"/>
                    </a:ext>
                  </a:extLst>
                </a:gridCol>
                <a:gridCol w="1502228">
                  <a:extLst>
                    <a:ext uri="{9D8B030D-6E8A-4147-A177-3AD203B41FA5}">
                      <a16:colId xmlns:a16="http://schemas.microsoft.com/office/drawing/2014/main" val="40284180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Tranche d’âge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1950-1959</a:t>
                      </a:r>
                    </a:p>
                    <a:p>
                      <a:pPr algn="ctr"/>
                      <a:r>
                        <a:rPr lang="fr-FR" sz="2000" dirty="0"/>
                        <a:t>74 – 65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/>
                        <a:t>1960-1969</a:t>
                      </a:r>
                    </a:p>
                    <a:p>
                      <a:pPr algn="ctr"/>
                      <a:r>
                        <a:rPr lang="fr-FR" sz="2000" dirty="0"/>
                        <a:t>64 – 55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/>
                        <a:t>1970-1979</a:t>
                      </a:r>
                    </a:p>
                    <a:p>
                      <a:pPr algn="ctr"/>
                      <a:r>
                        <a:rPr lang="fr-FR" sz="2000" dirty="0"/>
                        <a:t>54 – 45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1980-1989</a:t>
                      </a:r>
                    </a:p>
                    <a:p>
                      <a:pPr algn="ctr"/>
                      <a:r>
                        <a:rPr lang="fr-FR" sz="2000" dirty="0"/>
                        <a:t>44 – 35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1990-1999</a:t>
                      </a:r>
                    </a:p>
                    <a:p>
                      <a:pPr algn="ctr"/>
                      <a:r>
                        <a:rPr lang="fr-FR" sz="2000" dirty="0"/>
                        <a:t>34 – 25 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/>
                        <a:t>2000-2005</a:t>
                      </a:r>
                    </a:p>
                    <a:p>
                      <a:pPr algn="ctr"/>
                      <a:r>
                        <a:rPr lang="fr-FR" sz="2000" dirty="0"/>
                        <a:t>24 – 19 ans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6892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Nombre (403)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629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772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4695C5-0C1A-91DD-B605-C709A535D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4 échecs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4E658E5-62CB-101D-7476-642BFBEF2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MTF, </a:t>
            </a:r>
            <a:r>
              <a:rPr lang="fr-FR" dirty="0" err="1"/>
              <a:t>PrEP</a:t>
            </a:r>
            <a:r>
              <a:rPr lang="fr-FR" dirty="0"/>
              <a:t> mal prise</a:t>
            </a:r>
          </a:p>
          <a:p>
            <a:r>
              <a:rPr lang="fr-FR" dirty="0"/>
              <a:t>JH originaire ASS</a:t>
            </a:r>
          </a:p>
          <a:p>
            <a:r>
              <a:rPr lang="fr-FR" dirty="0"/>
              <a:t>JH, arrêt </a:t>
            </a:r>
            <a:r>
              <a:rPr lang="fr-FR" dirty="0" err="1"/>
              <a:t>PrEP</a:t>
            </a:r>
            <a:r>
              <a:rPr lang="fr-FR" dirty="0"/>
              <a:t> mais RNP</a:t>
            </a:r>
          </a:p>
          <a:p>
            <a:r>
              <a:rPr lang="fr-FR" dirty="0"/>
              <a:t>JH désireux de la reprendre</a:t>
            </a:r>
          </a:p>
        </p:txBody>
      </p:sp>
    </p:spTree>
    <p:extLst>
      <p:ext uri="{BB962C8B-B14F-4D97-AF65-F5344CB8AC3E}">
        <p14:creationId xmlns:p14="http://schemas.microsoft.com/office/powerpoint/2010/main" val="35360695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1425</TotalTime>
  <Words>4892</Words>
  <Application>Microsoft Office PowerPoint</Application>
  <PresentationFormat>Grand écran</PresentationFormat>
  <Paragraphs>340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6" baseType="lpstr">
      <vt:lpstr>MS PGothic</vt:lpstr>
      <vt:lpstr>Arial</vt:lpstr>
      <vt:lpstr>Arial MT</vt:lpstr>
      <vt:lpstr>Calibri</vt:lpstr>
      <vt:lpstr>Calibri Light</vt:lpstr>
      <vt:lpstr>Trebuchet MS</vt:lpstr>
      <vt:lpstr>Zapf Dingbats</vt:lpstr>
      <vt:lpstr>Thème Office</vt:lpstr>
      <vt:lpstr>PrEP : activité d’un médecin de ville</vt:lpstr>
      <vt:lpstr>Liens d’intérêts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Répartition par tranche d’âge</vt:lpstr>
      <vt:lpstr>4 échecs</vt:lpstr>
      <vt:lpstr>IST</vt:lpstr>
      <vt:lpstr>Vers un monde sans IST ?</vt:lpstr>
      <vt:lpstr>Étude DOXYVAC ANRS 174 (1) Étude de phase III randomisée en ouvert en prévention des IST chez les HSH  sous PrEP – résultats finaux</vt:lpstr>
      <vt:lpstr> Étude DOXYVAC ANRS 174 (2) Résultats : doxycycline PEP – délai jusqu’à la 1re infection à Chlamydia ou syphilis  </vt:lpstr>
      <vt:lpstr> Étude DOXYVAC ANRS 174 (3) Résultats : doxycycline PEP – délai jusqu’à la 1re infection à gonocoque </vt:lpstr>
      <vt:lpstr> Étude DOXYVAC ANRS 174 (4) Résultats : vaccin 4CMen B – délai jusqu’à la 1re infection à gonocoque </vt:lpstr>
      <vt:lpstr>Étude DOXYVAC ANRS 174 – résultats finaux (5)</vt:lpstr>
      <vt:lpstr>PrEPEURS vus depuis le 1er mars</vt:lpstr>
      <vt:lpstr>Et……..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: activité d’une médecin de ville</dc:title>
  <dc:creator>Laurent Roudiere</dc:creator>
  <cp:lastModifiedBy>laurent roudiere</cp:lastModifiedBy>
  <cp:revision>9</cp:revision>
  <dcterms:created xsi:type="dcterms:W3CDTF">2024-03-07T16:07:53Z</dcterms:created>
  <dcterms:modified xsi:type="dcterms:W3CDTF">2024-03-28T17:05:54Z</dcterms:modified>
</cp:coreProperties>
</file>